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Glacial Indifference" charset="1" panose="00000000000000000000"/>
      <p:regular r:id="rId8"/>
    </p:embeddedFont>
    <p:embeddedFont>
      <p:font typeface="Glacial Indifference Bold" charset="1" panose="00000800000000000000"/>
      <p:regular r:id="rId9"/>
    </p:embeddedFont>
    <p:embeddedFont>
      <p:font typeface="Glacial Indifference Italics" charset="1" panose="00000000000000000000"/>
      <p:regular r:id="rId10"/>
    </p:embeddedFont>
    <p:embeddedFont>
      <p:font typeface="Glacial Indifference Bold Italics" charset="1" panose="00000800000000000000"/>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Roboto" charset="1" panose="02000000000000000000"/>
      <p:regular r:id="rId16"/>
    </p:embeddedFont>
    <p:embeddedFont>
      <p:font typeface="Roboto Bold" charset="1" panose="02000000000000000000"/>
      <p:regular r:id="rId17"/>
    </p:embeddedFont>
    <p:embeddedFont>
      <p:font typeface="Roboto Italics" charset="1" panose="02000000000000000000"/>
      <p:regular r:id="rId18"/>
    </p:embeddedFont>
    <p:embeddedFont>
      <p:font typeface="Roboto Bold Italics" charset="1" panose="02000000000000000000"/>
      <p:regular r:id="rId19"/>
    </p:embeddedFont>
    <p:embeddedFont>
      <p:font typeface="Open Sauce" charset="1" panose="00000500000000000000"/>
      <p:regular r:id="rId20"/>
    </p:embeddedFont>
    <p:embeddedFont>
      <p:font typeface="Open Sauce Bold" charset="1" panose="00000800000000000000"/>
      <p:regular r:id="rId21"/>
    </p:embeddedFont>
    <p:embeddedFont>
      <p:font typeface="Open Sauce Italics" charset="1" panose="00000500000000000000"/>
      <p:regular r:id="rId22"/>
    </p:embeddedFont>
    <p:embeddedFont>
      <p:font typeface="Open Sauce Bold Italics" charset="1" panose="00000800000000000000"/>
      <p:regular r:id="rId23"/>
    </p:embeddedFont>
    <p:embeddedFont>
      <p:font typeface="Canva Sans" charset="1" panose="020B0503030501040103"/>
      <p:regular r:id="rId24"/>
    </p:embeddedFont>
    <p:embeddedFont>
      <p:font typeface="Canva Sans Bold" charset="1" panose="020B0803030501040103"/>
      <p:regular r:id="rId25"/>
    </p:embeddedFont>
    <p:embeddedFont>
      <p:font typeface="Canva Sans Italics" charset="1" panose="020B0503030501040103"/>
      <p:regular r:id="rId26"/>
    </p:embeddedFont>
    <p:embeddedFont>
      <p:font typeface="Canva Sans Bold Italics" charset="1" panose="020B08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slides/slide27.xml" Type="http://schemas.openxmlformats.org/officeDocument/2006/relationships/slide"/><Relationship Id="rId55" Target="slides/slide28.xml" Type="http://schemas.openxmlformats.org/officeDocument/2006/relationships/slide"/><Relationship Id="rId56" Target="slides/slide2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https://public.flourish.studio/visualisation/13607603/" TargetMode="External" Type="http://schemas.openxmlformats.org/officeDocument/2006/relationships/hyperlink"/></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png" Type="http://schemas.openxmlformats.org/officeDocument/2006/relationships/image"/><Relationship Id="rId12" Target="../media/image14.png" Type="http://schemas.openxmlformats.org/officeDocument/2006/relationships/image"/><Relationship Id="rId13" Target="../media/image15.png" Type="http://schemas.openxmlformats.org/officeDocument/2006/relationships/image"/><Relationship Id="rId14" Target="../media/image4.png" Type="http://schemas.openxmlformats.org/officeDocument/2006/relationships/image"/><Relationship Id="rId15" Target="../media/image5.svg" Type="http://schemas.openxmlformats.org/officeDocument/2006/relationships/image"/><Relationship Id="rId16" Target="../media/image16.png" Type="http://schemas.openxmlformats.org/officeDocument/2006/relationships/image"/><Relationship Id="rId2" Target="../media/image6.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png" Type="http://schemas.openxmlformats.org/officeDocument/2006/relationships/image"/><Relationship Id="rId12" Target="../media/image25.png" Type="http://schemas.openxmlformats.org/officeDocument/2006/relationships/image"/><Relationship Id="rId13" Target="../media/image26.png" Type="http://schemas.openxmlformats.org/officeDocument/2006/relationships/image"/><Relationship Id="rId14" Target="../media/image27.png" Type="http://schemas.openxmlformats.org/officeDocument/2006/relationships/image"/><Relationship Id="rId15" Target="../media/image4.png" Type="http://schemas.openxmlformats.org/officeDocument/2006/relationships/image"/><Relationship Id="rId16" Target="../media/image5.svg" Type="http://schemas.openxmlformats.org/officeDocument/2006/relationships/image"/><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2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media/image6.png" Type="http://schemas.openxmlformats.org/officeDocument/2006/relationships/image"/><Relationship Id="rId3" Target="../media/image25.png" Type="http://schemas.openxmlformats.org/officeDocument/2006/relationships/image"/><Relationship Id="rId4" Target="../media/image7.png" Type="http://schemas.openxmlformats.org/officeDocument/2006/relationships/image"/><Relationship Id="rId5" Target="../media/image30.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9.png" Type="http://schemas.openxmlformats.org/officeDocument/2006/relationships/image"/><Relationship Id="rId9" Target="../media/image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https://public.flourish.studio/visualisation/13607488/" TargetMode="External" Type="http://schemas.openxmlformats.org/officeDocument/2006/relationships/hyperlink"/></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https://public.flourish.studio/visualisation/13607307/"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7659121">
            <a:off x="15091031" y="5585714"/>
            <a:ext cx="7629294" cy="7828566"/>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258071" y="-4629150"/>
            <a:ext cx="9022634" cy="9258300"/>
          </a:xfrm>
          <a:prstGeom prst="rect">
            <a:avLst/>
          </a:prstGeom>
        </p:spPr>
      </p:pic>
      <p:grpSp>
        <p:nvGrpSpPr>
          <p:cNvPr name="Group 5" id="5"/>
          <p:cNvGrpSpPr/>
          <p:nvPr/>
        </p:nvGrpSpPr>
        <p:grpSpPr>
          <a:xfrm rot="0">
            <a:off x="4333719" y="1874886"/>
            <a:ext cx="9815307" cy="3829617"/>
            <a:chOff x="0" y="0"/>
            <a:chExt cx="1895495" cy="739561"/>
          </a:xfrm>
        </p:grpSpPr>
        <p:sp>
          <p:nvSpPr>
            <p:cNvPr name="Freeform 6" id="6"/>
            <p:cNvSpPr/>
            <p:nvPr/>
          </p:nvSpPr>
          <p:spPr>
            <a:xfrm flipH="false" flipV="false">
              <a:off x="0" y="0"/>
              <a:ext cx="1895495" cy="739561"/>
            </a:xfrm>
            <a:custGeom>
              <a:avLst/>
              <a:gdLst/>
              <a:ahLst/>
              <a:cxnLst/>
              <a:rect r="r" b="b" t="t" l="l"/>
              <a:pathLst>
                <a:path h="739561" w="1895495">
                  <a:moveTo>
                    <a:pt x="0" y="0"/>
                  </a:moveTo>
                  <a:lnTo>
                    <a:pt x="1895495" y="0"/>
                  </a:lnTo>
                  <a:lnTo>
                    <a:pt x="1895495" y="739561"/>
                  </a:lnTo>
                  <a:lnTo>
                    <a:pt x="0" y="739561"/>
                  </a:lnTo>
                  <a:close/>
                </a:path>
              </a:pathLst>
            </a:custGeom>
            <a:solidFill>
              <a:srgbClr val="000000">
                <a:alpha val="0"/>
              </a:srgbClr>
            </a:solidFill>
            <a:ln w="38100">
              <a:solidFill>
                <a:srgbClr val="000000"/>
              </a:solidFill>
            </a:ln>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4528464" y="2785564"/>
            <a:ext cx="9425817" cy="1594068"/>
          </a:xfrm>
          <a:prstGeom prst="rect">
            <a:avLst/>
          </a:prstGeom>
        </p:spPr>
        <p:txBody>
          <a:bodyPr anchor="t" rtlCol="false" tIns="0" lIns="0" bIns="0" rIns="0">
            <a:spAutoFit/>
          </a:bodyPr>
          <a:lstStyle/>
          <a:p>
            <a:pPr algn="ctr">
              <a:lnSpc>
                <a:spcPts val="13044"/>
              </a:lnSpc>
            </a:pPr>
            <a:r>
              <a:rPr lang="en-US" sz="9452" spc="926">
                <a:solidFill>
                  <a:srgbClr val="231F20"/>
                </a:solidFill>
                <a:latin typeface="Oswald Bold"/>
              </a:rPr>
              <a:t>VISUALIZATION</a:t>
            </a:r>
          </a:p>
        </p:txBody>
      </p:sp>
      <p:sp>
        <p:nvSpPr>
          <p:cNvPr name="TextBox 9" id="9"/>
          <p:cNvSpPr txBox="true"/>
          <p:nvPr/>
        </p:nvSpPr>
        <p:spPr>
          <a:xfrm rot="0">
            <a:off x="4333719" y="1760586"/>
            <a:ext cx="9815307" cy="1186902"/>
          </a:xfrm>
          <a:prstGeom prst="rect">
            <a:avLst/>
          </a:prstGeom>
        </p:spPr>
        <p:txBody>
          <a:bodyPr anchor="t" rtlCol="false" tIns="0" lIns="0" bIns="0" rIns="0">
            <a:spAutoFit/>
          </a:bodyPr>
          <a:lstStyle/>
          <a:p>
            <a:pPr algn="ctr">
              <a:lnSpc>
                <a:spcPts val="9748"/>
              </a:lnSpc>
            </a:pPr>
            <a:r>
              <a:rPr lang="en-US" sz="7063" spc="692">
                <a:solidFill>
                  <a:srgbClr val="231F20"/>
                </a:solidFill>
                <a:latin typeface="Oswald Bold"/>
              </a:rPr>
              <a:t>DATA</a:t>
            </a:r>
          </a:p>
        </p:txBody>
      </p:sp>
      <p:sp>
        <p:nvSpPr>
          <p:cNvPr name="TextBox 10" id="10"/>
          <p:cNvSpPr txBox="true"/>
          <p:nvPr/>
        </p:nvSpPr>
        <p:spPr>
          <a:xfrm rot="0">
            <a:off x="4138974" y="4265332"/>
            <a:ext cx="9815307" cy="1186902"/>
          </a:xfrm>
          <a:prstGeom prst="rect">
            <a:avLst/>
          </a:prstGeom>
        </p:spPr>
        <p:txBody>
          <a:bodyPr anchor="t" rtlCol="false" tIns="0" lIns="0" bIns="0" rIns="0">
            <a:spAutoFit/>
          </a:bodyPr>
          <a:lstStyle/>
          <a:p>
            <a:pPr algn="ctr">
              <a:lnSpc>
                <a:spcPts val="9748"/>
              </a:lnSpc>
            </a:pPr>
            <a:r>
              <a:rPr lang="en-US" sz="7063" spc="692">
                <a:solidFill>
                  <a:srgbClr val="231F20"/>
                </a:solidFill>
                <a:latin typeface="Oswald Bold"/>
              </a:rPr>
              <a:t>PROJECT</a:t>
            </a:r>
          </a:p>
        </p:txBody>
      </p:sp>
      <p:sp>
        <p:nvSpPr>
          <p:cNvPr name="TextBox 11" id="11"/>
          <p:cNvSpPr txBox="true"/>
          <p:nvPr/>
        </p:nvSpPr>
        <p:spPr>
          <a:xfrm rot="0">
            <a:off x="146479" y="7066578"/>
            <a:ext cx="6525459" cy="3580765"/>
          </a:xfrm>
          <a:prstGeom prst="rect">
            <a:avLst/>
          </a:prstGeom>
        </p:spPr>
        <p:txBody>
          <a:bodyPr anchor="t" rtlCol="false" tIns="0" lIns="0" bIns="0" rIns="0">
            <a:spAutoFit/>
          </a:bodyPr>
          <a:lstStyle/>
          <a:p>
            <a:pPr>
              <a:lnSpc>
                <a:spcPts val="4759"/>
              </a:lnSpc>
            </a:pPr>
            <a:r>
              <a:rPr lang="en-US" sz="3399">
                <a:solidFill>
                  <a:srgbClr val="231F20"/>
                </a:solidFill>
                <a:latin typeface="Canva Sans Bold"/>
              </a:rPr>
              <a:t>By Group 10:</a:t>
            </a:r>
          </a:p>
          <a:p>
            <a:pPr>
              <a:lnSpc>
                <a:spcPts val="4759"/>
              </a:lnSpc>
            </a:pPr>
            <a:r>
              <a:rPr lang="en-US" sz="3399">
                <a:solidFill>
                  <a:srgbClr val="231F20"/>
                </a:solidFill>
                <a:latin typeface="Canva Sans"/>
              </a:rPr>
              <a:t>Imaad Ansari - 21f1004808</a:t>
            </a:r>
          </a:p>
          <a:p>
            <a:pPr>
              <a:lnSpc>
                <a:spcPts val="4759"/>
              </a:lnSpc>
            </a:pPr>
            <a:r>
              <a:rPr lang="en-US" sz="3399">
                <a:solidFill>
                  <a:srgbClr val="231F20"/>
                </a:solidFill>
                <a:latin typeface="Canva Sans"/>
              </a:rPr>
              <a:t>Harshitha Srikanth-21f1004861</a:t>
            </a:r>
          </a:p>
          <a:p>
            <a:pPr>
              <a:lnSpc>
                <a:spcPts val="4759"/>
              </a:lnSpc>
            </a:pPr>
            <a:r>
              <a:rPr lang="en-US" sz="3399">
                <a:solidFill>
                  <a:srgbClr val="231F20"/>
                </a:solidFill>
                <a:latin typeface="Canva Sans"/>
              </a:rPr>
              <a:t>Yatin Chug -21f1007066</a:t>
            </a:r>
          </a:p>
          <a:p>
            <a:pPr>
              <a:lnSpc>
                <a:spcPts val="4759"/>
              </a:lnSpc>
            </a:pPr>
            <a:r>
              <a:rPr lang="en-US" sz="3399">
                <a:solidFill>
                  <a:srgbClr val="231F20"/>
                </a:solidFill>
                <a:latin typeface="Canva Sans"/>
              </a:rPr>
              <a:t>Arram Nithish - 21f1003498</a:t>
            </a:r>
          </a:p>
          <a:p>
            <a:pPr>
              <a:lnSpc>
                <a:spcPts val="475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698531"/>
            <a:ext cx="11889429" cy="8588469"/>
          </a:xfrm>
          <a:prstGeom prst="rect">
            <a:avLst/>
          </a:prstGeom>
        </p:spPr>
      </p:pic>
      <p:sp>
        <p:nvSpPr>
          <p:cNvPr name="TextBox 3" id="3"/>
          <p:cNvSpPr txBox="true"/>
          <p:nvPr/>
        </p:nvSpPr>
        <p:spPr>
          <a:xfrm rot="0">
            <a:off x="6030292" y="141605"/>
            <a:ext cx="6227415"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Sales by Mask Type</a:t>
            </a:r>
          </a:p>
        </p:txBody>
      </p:sp>
      <p:sp>
        <p:nvSpPr>
          <p:cNvPr name="TextBox 4" id="4"/>
          <p:cNvSpPr txBox="true"/>
          <p:nvPr/>
        </p:nvSpPr>
        <p:spPr>
          <a:xfrm rot="0">
            <a:off x="13394888" y="1811925"/>
            <a:ext cx="3928739" cy="4180840"/>
          </a:xfrm>
          <a:prstGeom prst="rect">
            <a:avLst/>
          </a:prstGeom>
        </p:spPr>
        <p:txBody>
          <a:bodyPr anchor="t" rtlCol="false" tIns="0" lIns="0" bIns="0" rIns="0">
            <a:spAutoFit/>
          </a:bodyPr>
          <a:lstStyle/>
          <a:p>
            <a:pPr>
              <a:lnSpc>
                <a:spcPts val="4759"/>
              </a:lnSpc>
            </a:pPr>
            <a:r>
              <a:rPr lang="en-US" sz="3399">
                <a:solidFill>
                  <a:srgbClr val="000000"/>
                </a:solidFill>
                <a:latin typeface="Canva Sans"/>
              </a:rPr>
              <a:t>Higher preference of reusable masks.</a:t>
            </a:r>
          </a:p>
          <a:p>
            <a:pPr algn="ctr">
              <a:lnSpc>
                <a:spcPts val="4759"/>
              </a:lnSpc>
            </a:pPr>
          </a:p>
          <a:p>
            <a:pPr marL="0" indent="0" lvl="0">
              <a:lnSpc>
                <a:spcPts val="4759"/>
              </a:lnSpc>
              <a:spcBef>
                <a:spcPct val="0"/>
              </a:spcBef>
            </a:pPr>
            <a:r>
              <a:rPr lang="en-US" sz="3399">
                <a:solidFill>
                  <a:srgbClr val="000000"/>
                </a:solidFill>
                <a:latin typeface="Canva Sans"/>
              </a:rPr>
              <a:t>Consumers prefer masks that offer high levels of protection.</a:t>
            </a:r>
          </a:p>
        </p:txBody>
      </p:sp>
      <p:sp>
        <p:nvSpPr>
          <p:cNvPr name="TextBox 5" id="5"/>
          <p:cNvSpPr txBox="true"/>
          <p:nvPr/>
        </p:nvSpPr>
        <p:spPr>
          <a:xfrm rot="0">
            <a:off x="13394888" y="9435104"/>
            <a:ext cx="843855" cy="580390"/>
          </a:xfrm>
          <a:prstGeom prst="rect">
            <a:avLst/>
          </a:prstGeom>
        </p:spPr>
        <p:txBody>
          <a:bodyPr anchor="t" rtlCol="false" tIns="0" lIns="0" bIns="0" rIns="0">
            <a:spAutoFit/>
          </a:bodyPr>
          <a:lstStyle/>
          <a:p>
            <a:pPr algn="ctr">
              <a:lnSpc>
                <a:spcPts val="4759"/>
              </a:lnSpc>
            </a:pPr>
            <a:r>
              <a:rPr lang="en-US" sz="3399" u="sng">
                <a:solidFill>
                  <a:srgbClr val="000000"/>
                </a:solidFill>
                <a:latin typeface="Canva Sans"/>
                <a:hlinkClick r:id="rId3" tooltip="https://public.flourish.studio/visualisation/13607603/"/>
              </a:rPr>
              <a:t>Link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55897" y="1739326"/>
            <a:ext cx="14660190" cy="8161631"/>
          </a:xfrm>
          <a:prstGeom prst="rect">
            <a:avLst/>
          </a:prstGeom>
        </p:spPr>
      </p:pic>
      <p:sp>
        <p:nvSpPr>
          <p:cNvPr name="TextBox 3" id="3"/>
          <p:cNvSpPr txBox="true"/>
          <p:nvPr/>
        </p:nvSpPr>
        <p:spPr>
          <a:xfrm rot="0">
            <a:off x="2539841" y="141605"/>
            <a:ext cx="13208318"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Sales by the number of Masks in a Packet</a:t>
            </a:r>
          </a:p>
        </p:txBody>
      </p:sp>
      <p:sp>
        <p:nvSpPr>
          <p:cNvPr name="TextBox 4" id="4"/>
          <p:cNvSpPr txBox="true"/>
          <p:nvPr/>
        </p:nvSpPr>
        <p:spPr>
          <a:xfrm rot="0">
            <a:off x="15149102" y="1672651"/>
            <a:ext cx="2934180" cy="7181215"/>
          </a:xfrm>
          <a:prstGeom prst="rect">
            <a:avLst/>
          </a:prstGeom>
        </p:spPr>
        <p:txBody>
          <a:bodyPr anchor="t" rtlCol="false" tIns="0" lIns="0" bIns="0" rIns="0">
            <a:spAutoFit/>
          </a:bodyPr>
          <a:lstStyle/>
          <a:p>
            <a:pPr>
              <a:lnSpc>
                <a:spcPts val="4759"/>
              </a:lnSpc>
            </a:pPr>
            <a:r>
              <a:rPr lang="en-US" sz="3399">
                <a:solidFill>
                  <a:srgbClr val="000000"/>
                </a:solidFill>
                <a:latin typeface="Canva Sans"/>
              </a:rPr>
              <a:t>Brands can price pack of 1 a little higher than others.</a:t>
            </a:r>
          </a:p>
          <a:p>
            <a:pPr algn="ctr">
              <a:lnSpc>
                <a:spcPts val="4759"/>
              </a:lnSpc>
            </a:pPr>
          </a:p>
          <a:p>
            <a:pPr>
              <a:lnSpc>
                <a:spcPts val="4759"/>
              </a:lnSpc>
            </a:pPr>
            <a:r>
              <a:rPr lang="en-US" sz="3399">
                <a:solidFill>
                  <a:srgbClr val="000000"/>
                </a:solidFill>
                <a:latin typeface="Canva Sans"/>
              </a:rPr>
              <a:t>Focus of marketing &amp; packaging of packs of 1, 10 and 50.</a:t>
            </a:r>
          </a:p>
          <a:p>
            <a:pPr algn="ctr">
              <a:lnSpc>
                <a:spcPts val="47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14669" b="0"/>
          <a:stretch>
            <a:fillRect/>
          </a:stretch>
        </p:blipFill>
        <p:spPr>
          <a:xfrm flipH="false" flipV="false" rot="0">
            <a:off x="-1323029" y="2256971"/>
            <a:ext cx="13247660" cy="8185488"/>
          </a:xfrm>
          <a:prstGeom prst="rect">
            <a:avLst/>
          </a:prstGeom>
        </p:spPr>
      </p:pic>
      <p:graphicFrame>
        <p:nvGraphicFramePr>
          <p:cNvPr name="Table 3" id="3"/>
          <p:cNvGraphicFramePr>
            <a:graphicFrameLocks noGrp="true"/>
          </p:cNvGraphicFramePr>
          <p:nvPr/>
        </p:nvGraphicFramePr>
        <p:xfrm>
          <a:off x="13477967" y="1589718"/>
          <a:ext cx="4241948" cy="7693199"/>
        </p:xfrm>
        <a:graphic>
          <a:graphicData uri="http://schemas.openxmlformats.org/drawingml/2006/table">
            <a:tbl>
              <a:tblPr/>
              <a:tblGrid>
                <a:gridCol w="2156280"/>
                <a:gridCol w="2085668"/>
              </a:tblGrid>
              <a:tr h="1287657">
                <a:tc>
                  <a:txBody>
                    <a:bodyPr anchor="t" rtlCol="false"/>
                    <a:lstStyle/>
                    <a:p>
                      <a:pPr algn="ctr">
                        <a:lnSpc>
                          <a:spcPts val="3219"/>
                        </a:lnSpc>
                        <a:defRPr/>
                      </a:pPr>
                      <a:endParaRPr lang="en-US" sz="1100"/>
                    </a:p>
                    <a:p>
                      <a:pPr algn="ctr">
                        <a:lnSpc>
                          <a:spcPts val="3219"/>
                        </a:lnSpc>
                      </a:pPr>
                      <a:r>
                        <a:rPr lang="en-US" sz="2299">
                          <a:solidFill>
                            <a:srgbClr val="000000"/>
                          </a:solidFill>
                          <a:latin typeface="Canva Sans Bold"/>
                        </a:rPr>
                        <a:t>  Word</a:t>
                      </a:r>
                    </a:p>
                    <a:p>
                      <a:pPr algn="ctr">
                        <a:lnSpc>
                          <a:spcPts val="3219"/>
                        </a:lnSpc>
                      </a:pPr>
                      <a:r>
                        <a:rPr lang="en-US" sz="2299">
                          <a:solidFill>
                            <a:srgbClr val="000000"/>
                          </a:solidFill>
                          <a:latin typeface="Canva Sans Bold"/>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219"/>
                        </a:lnSpc>
                        <a:defRPr/>
                      </a:pPr>
                      <a:endParaRPr lang="en-US" sz="1100"/>
                    </a:p>
                    <a:p>
                      <a:pPr algn="ctr">
                        <a:lnSpc>
                          <a:spcPts val="3219"/>
                        </a:lnSpc>
                      </a:pPr>
                      <a:r>
                        <a:rPr lang="en-US" sz="2299">
                          <a:solidFill>
                            <a:srgbClr val="000000"/>
                          </a:solidFill>
                          <a:latin typeface="Canva Sans Bold"/>
                        </a:rPr>
                        <a:t>  Mentions</a:t>
                      </a:r>
                    </a:p>
                    <a:p>
                      <a:pPr algn="ctr">
                        <a:lnSpc>
                          <a:spcPts val="3219"/>
                        </a:lnSpc>
                      </a:pPr>
                      <a:r>
                        <a:rPr lang="en-US" sz="2299">
                          <a:solidFill>
                            <a:srgbClr val="000000"/>
                          </a:solidFill>
                          <a:latin typeface="Canva Sans Bold"/>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81108">
                <a:tc>
                  <a:txBody>
                    <a:bodyPr anchor="t" rtlCol="false"/>
                    <a:lstStyle/>
                    <a:p>
                      <a:pPr algn="ctr">
                        <a:lnSpc>
                          <a:spcPts val="3219"/>
                        </a:lnSpc>
                        <a:defRPr/>
                      </a:pPr>
                      <a:endParaRPr lang="en-US" sz="1100"/>
                    </a:p>
                    <a:p>
                      <a:pPr algn="ctr">
                        <a:lnSpc>
                          <a:spcPts val="3219"/>
                        </a:lnSpc>
                      </a:pPr>
                      <a:r>
                        <a:rPr lang="en-US" sz="2299">
                          <a:solidFill>
                            <a:srgbClr val="000000"/>
                          </a:solidFill>
                          <a:latin typeface="Canva Sans"/>
                        </a:rPr>
                        <a:t>  Comfortable</a:t>
                      </a:r>
                    </a:p>
                    <a:p>
                      <a:pPr algn="ctr">
                        <a:lnSpc>
                          <a:spcPts val="3219"/>
                        </a:lnSpc>
                      </a:pPr>
                      <a:r>
                        <a:rPr lang="en-US" sz="2299">
                          <a:solidFill>
                            <a:srgbClr val="000000"/>
                          </a:solidFill>
                          <a:latin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219"/>
                        </a:lnSpc>
                        <a:defRPr/>
                      </a:pPr>
                      <a:endParaRPr lang="en-US" sz="1100"/>
                    </a:p>
                    <a:p>
                      <a:pPr algn="ctr">
                        <a:lnSpc>
                          <a:spcPts val="3219"/>
                        </a:lnSpc>
                      </a:pPr>
                      <a:r>
                        <a:rPr lang="en-US" sz="2299">
                          <a:solidFill>
                            <a:srgbClr val="000000"/>
                          </a:solidFill>
                          <a:latin typeface="Canva Sans"/>
                        </a:rPr>
                        <a:t>  785</a:t>
                      </a:r>
                    </a:p>
                    <a:p>
                      <a:pPr algn="ctr">
                        <a:lnSpc>
                          <a:spcPts val="3219"/>
                        </a:lnSpc>
                      </a:pPr>
                      <a:r>
                        <a:rPr lang="en-US" sz="2299">
                          <a:solidFill>
                            <a:srgbClr val="000000"/>
                          </a:solidFill>
                          <a:latin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81108">
                <a:tc>
                  <a:txBody>
                    <a:bodyPr anchor="t" rtlCol="false"/>
                    <a:lstStyle/>
                    <a:p>
                      <a:pPr algn="ctr">
                        <a:lnSpc>
                          <a:spcPts val="3219"/>
                        </a:lnSpc>
                        <a:defRPr/>
                      </a:pPr>
                      <a:endParaRPr lang="en-US" sz="1100"/>
                    </a:p>
                    <a:p>
                      <a:pPr algn="ctr">
                        <a:lnSpc>
                          <a:spcPts val="3219"/>
                        </a:lnSpc>
                      </a:pPr>
                      <a:r>
                        <a:rPr lang="en-US" sz="2299">
                          <a:solidFill>
                            <a:srgbClr val="000000"/>
                          </a:solidFill>
                          <a:latin typeface="Canva Sans"/>
                        </a:rPr>
                        <a:t>  Quality</a:t>
                      </a:r>
                    </a:p>
                    <a:p>
                      <a:pPr algn="ctr">
                        <a:lnSpc>
                          <a:spcPts val="3219"/>
                        </a:lnSpc>
                      </a:pPr>
                      <a:r>
                        <a:rPr lang="en-US" sz="2299">
                          <a:solidFill>
                            <a:srgbClr val="000000"/>
                          </a:solidFill>
                          <a:latin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219"/>
                        </a:lnSpc>
                        <a:defRPr/>
                      </a:pPr>
                      <a:endParaRPr lang="en-US" sz="1100"/>
                    </a:p>
                    <a:p>
                      <a:pPr algn="ctr">
                        <a:lnSpc>
                          <a:spcPts val="3219"/>
                        </a:lnSpc>
                      </a:pPr>
                      <a:r>
                        <a:rPr lang="en-US" sz="2299">
                          <a:solidFill>
                            <a:srgbClr val="000000"/>
                          </a:solidFill>
                          <a:latin typeface="Canva Sans"/>
                        </a:rPr>
                        <a:t>  452</a:t>
                      </a:r>
                    </a:p>
                    <a:p>
                      <a:pPr algn="ctr">
                        <a:lnSpc>
                          <a:spcPts val="3219"/>
                        </a:lnSpc>
                      </a:pPr>
                      <a:r>
                        <a:rPr lang="en-US" sz="2299">
                          <a:solidFill>
                            <a:srgbClr val="000000"/>
                          </a:solidFill>
                          <a:latin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81108">
                <a:tc>
                  <a:txBody>
                    <a:bodyPr anchor="t" rtlCol="false"/>
                    <a:lstStyle/>
                    <a:p>
                      <a:pPr algn="ctr">
                        <a:lnSpc>
                          <a:spcPts val="3219"/>
                        </a:lnSpc>
                        <a:defRPr/>
                      </a:pPr>
                      <a:endParaRPr lang="en-US" sz="1100"/>
                    </a:p>
                    <a:p>
                      <a:pPr algn="ctr">
                        <a:lnSpc>
                          <a:spcPts val="3219"/>
                        </a:lnSpc>
                      </a:pPr>
                      <a:r>
                        <a:rPr lang="en-US" sz="2299">
                          <a:solidFill>
                            <a:srgbClr val="000000"/>
                          </a:solidFill>
                          <a:latin typeface="Canva Sans"/>
                        </a:rPr>
                        <a:t>  Breathable</a:t>
                      </a:r>
                    </a:p>
                    <a:p>
                      <a:pPr algn="ctr">
                        <a:lnSpc>
                          <a:spcPts val="3219"/>
                        </a:lnSpc>
                      </a:pPr>
                      <a:r>
                        <a:rPr lang="en-US" sz="2299">
                          <a:solidFill>
                            <a:srgbClr val="000000"/>
                          </a:solidFill>
                          <a:latin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219"/>
                        </a:lnSpc>
                        <a:defRPr/>
                      </a:pPr>
                      <a:endParaRPr lang="en-US" sz="1100"/>
                    </a:p>
                    <a:p>
                      <a:pPr algn="ctr">
                        <a:lnSpc>
                          <a:spcPts val="3219"/>
                        </a:lnSpc>
                      </a:pPr>
                      <a:r>
                        <a:rPr lang="en-US" sz="2299">
                          <a:solidFill>
                            <a:srgbClr val="000000"/>
                          </a:solidFill>
                          <a:latin typeface="Canva Sans"/>
                        </a:rPr>
                        <a:t>  400</a:t>
                      </a:r>
                    </a:p>
                    <a:p>
                      <a:pPr algn="ctr">
                        <a:lnSpc>
                          <a:spcPts val="3219"/>
                        </a:lnSpc>
                      </a:pPr>
                      <a:r>
                        <a:rPr lang="en-US" sz="2299">
                          <a:solidFill>
                            <a:srgbClr val="000000"/>
                          </a:solidFill>
                          <a:latin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81108">
                <a:tc>
                  <a:txBody>
                    <a:bodyPr anchor="t" rtlCol="false"/>
                    <a:lstStyle/>
                    <a:p>
                      <a:pPr algn="ctr">
                        <a:lnSpc>
                          <a:spcPts val="3219"/>
                        </a:lnSpc>
                        <a:defRPr/>
                      </a:pPr>
                      <a:endParaRPr lang="en-US" sz="1100"/>
                    </a:p>
                    <a:p>
                      <a:pPr algn="ctr">
                        <a:lnSpc>
                          <a:spcPts val="3219"/>
                        </a:lnSpc>
                      </a:pPr>
                      <a:r>
                        <a:rPr lang="en-US" sz="2299">
                          <a:solidFill>
                            <a:srgbClr val="000000"/>
                          </a:solidFill>
                          <a:latin typeface="Canva Sans"/>
                        </a:rPr>
                        <a:t>  Fit</a:t>
                      </a:r>
                    </a:p>
                    <a:p>
                      <a:pPr algn="ctr">
                        <a:lnSpc>
                          <a:spcPts val="3219"/>
                        </a:lnSpc>
                      </a:pPr>
                      <a:r>
                        <a:rPr lang="en-US" sz="2299">
                          <a:solidFill>
                            <a:srgbClr val="000000"/>
                          </a:solidFill>
                          <a:latin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219"/>
                        </a:lnSpc>
                        <a:defRPr/>
                      </a:pPr>
                      <a:endParaRPr lang="en-US" sz="1100"/>
                    </a:p>
                    <a:p>
                      <a:pPr algn="ctr">
                        <a:lnSpc>
                          <a:spcPts val="3219"/>
                        </a:lnSpc>
                      </a:pPr>
                      <a:r>
                        <a:rPr lang="en-US" sz="2299">
                          <a:solidFill>
                            <a:srgbClr val="000000"/>
                          </a:solidFill>
                          <a:latin typeface="Canva Sans"/>
                        </a:rPr>
                        <a:t>  344</a:t>
                      </a:r>
                    </a:p>
                    <a:p>
                      <a:pPr algn="ctr">
                        <a:lnSpc>
                          <a:spcPts val="3219"/>
                        </a:lnSpc>
                      </a:pPr>
                      <a:r>
                        <a:rPr lang="en-US" sz="2299">
                          <a:solidFill>
                            <a:srgbClr val="000000"/>
                          </a:solidFill>
                          <a:latin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81108">
                <a:tc>
                  <a:txBody>
                    <a:bodyPr anchor="t" rtlCol="false"/>
                    <a:lstStyle/>
                    <a:p>
                      <a:pPr algn="ctr">
                        <a:lnSpc>
                          <a:spcPts val="3219"/>
                        </a:lnSpc>
                        <a:defRPr/>
                      </a:pPr>
                      <a:endParaRPr lang="en-US" sz="1100"/>
                    </a:p>
                    <a:p>
                      <a:pPr algn="ctr">
                        <a:lnSpc>
                          <a:spcPts val="3219"/>
                        </a:lnSpc>
                      </a:pPr>
                      <a:r>
                        <a:rPr lang="en-US" sz="2299">
                          <a:solidFill>
                            <a:srgbClr val="000000"/>
                          </a:solidFill>
                          <a:latin typeface="Canva Sans"/>
                        </a:rPr>
                        <a:t>  Price</a:t>
                      </a:r>
                    </a:p>
                    <a:p>
                      <a:pPr algn="ctr">
                        <a:lnSpc>
                          <a:spcPts val="3219"/>
                        </a:lnSpc>
                      </a:pPr>
                      <a:r>
                        <a:rPr lang="en-US" sz="2299">
                          <a:solidFill>
                            <a:srgbClr val="000000"/>
                          </a:solidFill>
                          <a:latin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219"/>
                        </a:lnSpc>
                        <a:defRPr/>
                      </a:pPr>
                      <a:endParaRPr lang="en-US" sz="1100"/>
                    </a:p>
                    <a:p>
                      <a:pPr algn="ctr">
                        <a:lnSpc>
                          <a:spcPts val="3219"/>
                        </a:lnSpc>
                      </a:pPr>
                      <a:r>
                        <a:rPr lang="en-US" sz="2299">
                          <a:solidFill>
                            <a:srgbClr val="000000"/>
                          </a:solidFill>
                          <a:latin typeface="Canva Sans"/>
                        </a:rPr>
                        <a:t>  260</a:t>
                      </a:r>
                    </a:p>
                    <a:p>
                      <a:pPr algn="ctr">
                        <a:lnSpc>
                          <a:spcPts val="3219"/>
                        </a:lnSpc>
                      </a:pPr>
                      <a:r>
                        <a:rPr lang="en-US" sz="2299">
                          <a:solidFill>
                            <a:srgbClr val="000000"/>
                          </a:solidFill>
                          <a:latin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6363370" y="141605"/>
            <a:ext cx="556126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What People Like</a:t>
            </a:r>
          </a:p>
        </p:txBody>
      </p:sp>
      <p:sp>
        <p:nvSpPr>
          <p:cNvPr name="TextBox 5" id="5"/>
          <p:cNvSpPr txBox="true"/>
          <p:nvPr/>
        </p:nvSpPr>
        <p:spPr>
          <a:xfrm rot="0">
            <a:off x="1028700" y="2190296"/>
            <a:ext cx="636337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90.6% of Reviews are Positive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719925" y="2408588"/>
            <a:ext cx="17321007" cy="9132341"/>
          </a:xfrm>
          <a:prstGeom prst="rect">
            <a:avLst/>
          </a:prstGeom>
        </p:spPr>
      </p:pic>
      <p:sp>
        <p:nvSpPr>
          <p:cNvPr name="TextBox 3" id="3"/>
          <p:cNvSpPr txBox="true"/>
          <p:nvPr/>
        </p:nvSpPr>
        <p:spPr>
          <a:xfrm rot="0">
            <a:off x="5940326" y="537527"/>
            <a:ext cx="6407348"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What People Dislike</a:t>
            </a:r>
          </a:p>
        </p:txBody>
      </p:sp>
      <p:graphicFrame>
        <p:nvGraphicFramePr>
          <p:cNvPr name="Table 4" id="4"/>
          <p:cNvGraphicFramePr>
            <a:graphicFrameLocks noGrp="true"/>
          </p:cNvGraphicFramePr>
          <p:nvPr/>
        </p:nvGraphicFramePr>
        <p:xfrm>
          <a:off x="13657095" y="2229460"/>
          <a:ext cx="4241948" cy="7693199"/>
        </p:xfrm>
        <a:graphic>
          <a:graphicData uri="http://schemas.openxmlformats.org/drawingml/2006/table">
            <a:tbl>
              <a:tblPr/>
              <a:tblGrid>
                <a:gridCol w="2156280"/>
                <a:gridCol w="2085668"/>
              </a:tblGrid>
              <a:tr h="1287657">
                <a:tc>
                  <a:txBody>
                    <a:bodyPr anchor="t" rtlCol="false"/>
                    <a:lstStyle/>
                    <a:p>
                      <a:pPr algn="ctr">
                        <a:lnSpc>
                          <a:spcPts val="3219"/>
                        </a:lnSpc>
                        <a:defRPr/>
                      </a:pPr>
                      <a:endParaRPr lang="en-US" sz="1100"/>
                    </a:p>
                    <a:p>
                      <a:pPr algn="ctr">
                        <a:lnSpc>
                          <a:spcPts val="3219"/>
                        </a:lnSpc>
                      </a:pPr>
                      <a:r>
                        <a:rPr lang="en-US" sz="2299">
                          <a:solidFill>
                            <a:srgbClr val="000000"/>
                          </a:solidFill>
                          <a:latin typeface="Canva Sans Bold"/>
                        </a:rPr>
                        <a:t>  Word</a:t>
                      </a:r>
                    </a:p>
                    <a:p>
                      <a:pPr algn="ctr">
                        <a:lnSpc>
                          <a:spcPts val="3219"/>
                        </a:lnSpc>
                      </a:pPr>
                      <a:r>
                        <a:rPr lang="en-US" sz="2299">
                          <a:solidFill>
                            <a:srgbClr val="000000"/>
                          </a:solidFill>
                          <a:latin typeface="Canva Sans Bold"/>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219"/>
                        </a:lnSpc>
                        <a:defRPr/>
                      </a:pPr>
                      <a:endParaRPr lang="en-US" sz="1100"/>
                    </a:p>
                    <a:p>
                      <a:pPr algn="ctr">
                        <a:lnSpc>
                          <a:spcPts val="3219"/>
                        </a:lnSpc>
                      </a:pPr>
                      <a:r>
                        <a:rPr lang="en-US" sz="2299">
                          <a:solidFill>
                            <a:srgbClr val="000000"/>
                          </a:solidFill>
                          <a:latin typeface="Canva Sans Bold"/>
                        </a:rPr>
                        <a:t>  Mentions</a:t>
                      </a:r>
                    </a:p>
                    <a:p>
                      <a:pPr algn="ctr">
                        <a:lnSpc>
                          <a:spcPts val="3219"/>
                        </a:lnSpc>
                      </a:pPr>
                      <a:r>
                        <a:rPr lang="en-US" sz="2299">
                          <a:solidFill>
                            <a:srgbClr val="000000"/>
                          </a:solidFill>
                          <a:latin typeface="Canva Sans Bold"/>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81108">
                <a:tc>
                  <a:txBody>
                    <a:bodyPr anchor="t" rtlCol="false"/>
                    <a:lstStyle/>
                    <a:p>
                      <a:pPr algn="ctr">
                        <a:lnSpc>
                          <a:spcPts val="3219"/>
                        </a:lnSpc>
                        <a:defRPr/>
                      </a:pPr>
                      <a:r>
                        <a:rPr lang="en-US" sz="2299">
                          <a:solidFill>
                            <a:srgbClr val="000000"/>
                          </a:solidFill>
                          <a:latin typeface="Canva Sans"/>
                        </a:rPr>
                        <a:t>Small  </a:t>
                      </a:r>
                      <a:endParaRPr lang="en-US" sz="1100"/>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219"/>
                        </a:lnSpc>
                        <a:defRPr/>
                      </a:pPr>
                      <a:endParaRPr lang="en-US" sz="1100"/>
                    </a:p>
                    <a:p>
                      <a:pPr algn="ctr">
                        <a:lnSpc>
                          <a:spcPts val="3219"/>
                        </a:lnSpc>
                      </a:pPr>
                      <a:r>
                        <a:rPr lang="en-US" sz="2299">
                          <a:solidFill>
                            <a:srgbClr val="000000"/>
                          </a:solidFill>
                          <a:latin typeface="Canva Sans"/>
                        </a:rPr>
                        <a:t> 74</a:t>
                      </a:r>
                    </a:p>
                    <a:p>
                      <a:pPr algn="ctr">
                        <a:lnSpc>
                          <a:spcPts val="3219"/>
                        </a:lnSpc>
                      </a:pPr>
                      <a:r>
                        <a:rPr lang="en-US" sz="2299">
                          <a:solidFill>
                            <a:srgbClr val="000000"/>
                          </a:solidFill>
                          <a:latin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81108">
                <a:tc>
                  <a:txBody>
                    <a:bodyPr anchor="t" rtlCol="false"/>
                    <a:lstStyle/>
                    <a:p>
                      <a:pPr algn="ctr">
                        <a:lnSpc>
                          <a:spcPts val="3219"/>
                        </a:lnSpc>
                        <a:defRPr/>
                      </a:pPr>
                      <a:r>
                        <a:rPr lang="en-US" sz="2299">
                          <a:solidFill>
                            <a:srgbClr val="000000"/>
                          </a:solidFill>
                          <a:latin typeface="Canva Sans"/>
                        </a:rPr>
                        <a:t>Breathe  </a:t>
                      </a:r>
                      <a:endParaRPr lang="en-US" sz="1100"/>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219"/>
                        </a:lnSpc>
                        <a:defRPr/>
                      </a:pPr>
                      <a:endParaRPr lang="en-US" sz="1100"/>
                    </a:p>
                    <a:p>
                      <a:pPr algn="ctr">
                        <a:lnSpc>
                          <a:spcPts val="3219"/>
                        </a:lnSpc>
                      </a:pPr>
                      <a:r>
                        <a:rPr lang="en-US" sz="2299">
                          <a:solidFill>
                            <a:srgbClr val="000000"/>
                          </a:solidFill>
                          <a:latin typeface="Canva Sans"/>
                        </a:rPr>
                        <a:t>  46</a:t>
                      </a:r>
                    </a:p>
                    <a:p>
                      <a:pPr algn="ctr">
                        <a:lnSpc>
                          <a:spcPts val="3219"/>
                        </a:lnSpc>
                      </a:pPr>
                      <a:r>
                        <a:rPr lang="en-US" sz="2299">
                          <a:solidFill>
                            <a:srgbClr val="000000"/>
                          </a:solidFill>
                          <a:latin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81108">
                <a:tc>
                  <a:txBody>
                    <a:bodyPr anchor="t" rtlCol="false"/>
                    <a:lstStyle/>
                    <a:p>
                      <a:pPr algn="ctr">
                        <a:lnSpc>
                          <a:spcPts val="3219"/>
                        </a:lnSpc>
                        <a:defRPr/>
                      </a:pPr>
                      <a:endParaRPr lang="en-US" sz="1100"/>
                    </a:p>
                    <a:p>
                      <a:pPr algn="ctr">
                        <a:lnSpc>
                          <a:spcPts val="3219"/>
                        </a:lnSpc>
                      </a:pPr>
                      <a:r>
                        <a:rPr lang="en-US" sz="2299">
                          <a:solidFill>
                            <a:srgbClr val="000000"/>
                          </a:solidFill>
                          <a:latin typeface="Canva Sans"/>
                        </a:rPr>
                        <a:t>  Little</a:t>
                      </a:r>
                    </a:p>
                    <a:p>
                      <a:pPr algn="ctr">
                        <a:lnSpc>
                          <a:spcPts val="3219"/>
                        </a:lnSpc>
                      </a:pPr>
                      <a:r>
                        <a:rPr lang="en-US" sz="2299">
                          <a:solidFill>
                            <a:srgbClr val="000000"/>
                          </a:solidFill>
                          <a:latin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219"/>
                        </a:lnSpc>
                        <a:defRPr/>
                      </a:pPr>
                      <a:endParaRPr lang="en-US" sz="1100"/>
                    </a:p>
                    <a:p>
                      <a:pPr algn="ctr">
                        <a:lnSpc>
                          <a:spcPts val="3219"/>
                        </a:lnSpc>
                      </a:pPr>
                      <a:r>
                        <a:rPr lang="en-US" sz="2299">
                          <a:solidFill>
                            <a:srgbClr val="000000"/>
                          </a:solidFill>
                          <a:latin typeface="Canva Sans"/>
                        </a:rPr>
                        <a:t>  42</a:t>
                      </a:r>
                    </a:p>
                    <a:p>
                      <a:pPr algn="ctr">
                        <a:lnSpc>
                          <a:spcPts val="3219"/>
                        </a:lnSpc>
                      </a:pPr>
                      <a:r>
                        <a:rPr lang="en-US" sz="2299">
                          <a:solidFill>
                            <a:srgbClr val="000000"/>
                          </a:solidFill>
                          <a:latin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81108">
                <a:tc>
                  <a:txBody>
                    <a:bodyPr anchor="t" rtlCol="false"/>
                    <a:lstStyle/>
                    <a:p>
                      <a:pPr algn="ctr">
                        <a:lnSpc>
                          <a:spcPts val="3219"/>
                        </a:lnSpc>
                        <a:defRPr/>
                      </a:pPr>
                      <a:r>
                        <a:rPr lang="en-US" sz="2299">
                          <a:solidFill>
                            <a:srgbClr val="000000"/>
                          </a:solidFill>
                          <a:latin typeface="Canva Sans"/>
                        </a:rPr>
                        <a:t>Size</a:t>
                      </a:r>
                      <a:endParaRPr lang="en-US" sz="1100"/>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219"/>
                        </a:lnSpc>
                        <a:defRPr/>
                      </a:pPr>
                      <a:endParaRPr lang="en-US" sz="1100"/>
                    </a:p>
                    <a:p>
                      <a:pPr algn="ctr">
                        <a:lnSpc>
                          <a:spcPts val="3219"/>
                        </a:lnSpc>
                      </a:pPr>
                      <a:r>
                        <a:rPr lang="en-US" sz="2299">
                          <a:solidFill>
                            <a:srgbClr val="000000"/>
                          </a:solidFill>
                          <a:latin typeface="Canva Sans"/>
                        </a:rPr>
                        <a:t>  35</a:t>
                      </a:r>
                    </a:p>
                    <a:p>
                      <a:pPr algn="ctr">
                        <a:lnSpc>
                          <a:spcPts val="3219"/>
                        </a:lnSpc>
                      </a:pPr>
                      <a:r>
                        <a:rPr lang="en-US" sz="2299">
                          <a:solidFill>
                            <a:srgbClr val="000000"/>
                          </a:solidFill>
                          <a:latin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81108">
                <a:tc>
                  <a:txBody>
                    <a:bodyPr anchor="t" rtlCol="false"/>
                    <a:lstStyle/>
                    <a:p>
                      <a:pPr algn="ctr">
                        <a:lnSpc>
                          <a:spcPts val="3219"/>
                        </a:lnSpc>
                        <a:defRPr/>
                      </a:pPr>
                      <a:r>
                        <a:rPr lang="en-US" sz="2299">
                          <a:solidFill>
                            <a:srgbClr val="000000"/>
                          </a:solidFill>
                          <a:latin typeface="Canva Sans"/>
                        </a:rPr>
                        <a:t>Thick  </a:t>
                      </a:r>
                      <a:endParaRPr lang="en-US" sz="1100"/>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219"/>
                        </a:lnSpc>
                        <a:defRPr/>
                      </a:pPr>
                      <a:endParaRPr lang="en-US" sz="1100"/>
                    </a:p>
                    <a:p>
                      <a:pPr algn="ctr">
                        <a:lnSpc>
                          <a:spcPts val="3219"/>
                        </a:lnSpc>
                      </a:pPr>
                      <a:r>
                        <a:rPr lang="en-US" sz="2299">
                          <a:solidFill>
                            <a:srgbClr val="000000"/>
                          </a:solidFill>
                          <a:latin typeface="Canva Sans"/>
                        </a:rPr>
                        <a:t>  31</a:t>
                      </a:r>
                    </a:p>
                    <a:p>
                      <a:pPr algn="ctr">
                        <a:lnSpc>
                          <a:spcPts val="3219"/>
                        </a:lnSpc>
                      </a:pPr>
                      <a:r>
                        <a:rPr lang="en-US" sz="2299">
                          <a:solidFill>
                            <a:srgbClr val="000000"/>
                          </a:solidFill>
                          <a:latin typeface="Canva Sans"/>
                        </a:rPr>
                        <a:t>  </a:t>
                      </a:r>
                    </a:p>
                  </a:txBody>
                  <a:tcPr marL="0" marR="0" marT="0" marB="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1125081" y="2162785"/>
            <a:ext cx="476762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9.4% Negative Reviews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60671" y="1952625"/>
            <a:ext cx="6873733" cy="509241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477754" y="1952625"/>
            <a:ext cx="7447792" cy="4417515"/>
          </a:xfrm>
          <a:prstGeom prst="rect">
            <a:avLst/>
          </a:prstGeom>
        </p:spPr>
      </p:pic>
      <p:sp>
        <p:nvSpPr>
          <p:cNvPr name="TextBox 4" id="4"/>
          <p:cNvSpPr txBox="true"/>
          <p:nvPr/>
        </p:nvSpPr>
        <p:spPr>
          <a:xfrm rot="0">
            <a:off x="570476" y="7340935"/>
            <a:ext cx="7163927" cy="1829453"/>
          </a:xfrm>
          <a:prstGeom prst="rect">
            <a:avLst/>
          </a:prstGeom>
        </p:spPr>
        <p:txBody>
          <a:bodyPr anchor="t" rtlCol="false" tIns="0" lIns="0" bIns="0" rIns="0">
            <a:spAutoFit/>
          </a:bodyPr>
          <a:lstStyle/>
          <a:p>
            <a:pPr algn="ctr">
              <a:lnSpc>
                <a:spcPts val="2926"/>
              </a:lnSpc>
            </a:pPr>
            <a:r>
              <a:rPr lang="en-US" sz="2090">
                <a:solidFill>
                  <a:srgbClr val="000000"/>
                </a:solidFill>
                <a:latin typeface="Canva Sans"/>
              </a:rPr>
              <a:t>Average ratings of most products ire in the 40+range indicating that most of the products are extremely highly rated and there is no product that is doing very poorly in the market.This is a great sign for customer satisfaction</a:t>
            </a:r>
          </a:p>
        </p:txBody>
      </p:sp>
      <p:sp>
        <p:nvSpPr>
          <p:cNvPr name="TextBox 5" id="5"/>
          <p:cNvSpPr txBox="true"/>
          <p:nvPr/>
        </p:nvSpPr>
        <p:spPr>
          <a:xfrm rot="0">
            <a:off x="9144000" y="6699913"/>
            <a:ext cx="8115300" cy="2956811"/>
          </a:xfrm>
          <a:prstGeom prst="rect">
            <a:avLst/>
          </a:prstGeom>
        </p:spPr>
        <p:txBody>
          <a:bodyPr anchor="t" rtlCol="false" tIns="0" lIns="0" bIns="0" rIns="0">
            <a:spAutoFit/>
          </a:bodyPr>
          <a:lstStyle/>
          <a:p>
            <a:pPr algn="ctr">
              <a:lnSpc>
                <a:spcPts val="2926"/>
              </a:lnSpc>
            </a:pPr>
            <a:r>
              <a:rPr lang="en-US" sz="2090">
                <a:solidFill>
                  <a:srgbClr val="000000"/>
                </a:solidFill>
                <a:latin typeface="Canva Sans"/>
              </a:rPr>
              <a:t>One particular product:(Kosette, Care Protection Reusable Nano Filter Mask)99830 has extremely high abuse counts.</a:t>
            </a:r>
          </a:p>
          <a:p>
            <a:pPr algn="ctr">
              <a:lnSpc>
                <a:spcPts val="2926"/>
              </a:lnSpc>
            </a:pPr>
            <a:r>
              <a:rPr lang="en-US" sz="2090">
                <a:solidFill>
                  <a:srgbClr val="000000"/>
                </a:solidFill>
                <a:latin typeface="Canva Sans"/>
              </a:rPr>
              <a:t>Reasons may include:</a:t>
            </a:r>
          </a:p>
          <a:p>
            <a:pPr marL="451254" indent="-225627" lvl="1">
              <a:lnSpc>
                <a:spcPts val="2926"/>
              </a:lnSpc>
              <a:buFont typeface="Arial"/>
              <a:buChar char="•"/>
            </a:pPr>
            <a:r>
              <a:rPr lang="en-US" sz="2090">
                <a:solidFill>
                  <a:srgbClr val="000000"/>
                </a:solidFill>
                <a:latin typeface="Canva Sans"/>
              </a:rPr>
              <a:t>Only nano fibre mask in dataset(nano fibre may be uncomfortable)</a:t>
            </a:r>
          </a:p>
          <a:p>
            <a:pPr marL="451254" indent="-225627" lvl="1">
              <a:lnSpc>
                <a:spcPts val="2926"/>
              </a:lnSpc>
              <a:buFont typeface="Arial"/>
              <a:buChar char="•"/>
            </a:pPr>
            <a:r>
              <a:rPr lang="en-US" sz="2090">
                <a:solidFill>
                  <a:srgbClr val="000000"/>
                </a:solidFill>
                <a:latin typeface="Canva Sans"/>
              </a:rPr>
              <a:t>Fake reviews or coordinated efforts to mark legitimate reviews as abusive.</a:t>
            </a:r>
          </a:p>
          <a:p>
            <a:pPr algn="ctr">
              <a:lnSpc>
                <a:spcPts val="2926"/>
              </a:lnSpc>
            </a:pPr>
            <a:r>
              <a:rPr lang="en-US" sz="2090">
                <a:solidFill>
                  <a:srgbClr val="000000"/>
                </a:solidFill>
                <a:latin typeface="Canva Sans"/>
              </a:rPr>
              <a:t>.</a:t>
            </a:r>
          </a:p>
        </p:txBody>
      </p:sp>
      <p:sp>
        <p:nvSpPr>
          <p:cNvPr name="TextBox 6" id="6"/>
          <p:cNvSpPr txBox="true"/>
          <p:nvPr/>
        </p:nvSpPr>
        <p:spPr>
          <a:xfrm rot="0">
            <a:off x="0" y="104775"/>
            <a:ext cx="18288000" cy="1847850"/>
          </a:xfrm>
          <a:prstGeom prst="rect">
            <a:avLst/>
          </a:prstGeom>
        </p:spPr>
        <p:txBody>
          <a:bodyPr anchor="t" rtlCol="false" tIns="0" lIns="0" bIns="0" rIns="0">
            <a:spAutoFit/>
          </a:bodyPr>
          <a:lstStyle/>
          <a:p>
            <a:pPr algn="ctr">
              <a:lnSpc>
                <a:spcPts val="7292"/>
              </a:lnSpc>
              <a:spcBef>
                <a:spcPct val="0"/>
              </a:spcBef>
            </a:pPr>
            <a:r>
              <a:rPr lang="en-US" sz="6076" spc="1215">
                <a:solidFill>
                  <a:srgbClr val="000000"/>
                </a:solidFill>
                <a:latin typeface="Glacial Indifference"/>
              </a:rPr>
              <a:t>SOME GENERAL VISUALIZATIONS AND INFERENCES FROM THE DATASET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212453" y="1952625"/>
            <a:ext cx="3647923" cy="3647923"/>
          </a:xfrm>
          <a:prstGeom prst="rect">
            <a:avLst/>
          </a:prstGeom>
        </p:spPr>
      </p:pic>
      <p:pic>
        <p:nvPicPr>
          <p:cNvPr name="Picture 3" id="3"/>
          <p:cNvPicPr>
            <a:picLocks noChangeAspect="true"/>
          </p:cNvPicPr>
          <p:nvPr/>
        </p:nvPicPr>
        <p:blipFill>
          <a:blip r:embed="rId3"/>
          <a:srcRect l="0" t="5803" r="0" b="5803"/>
          <a:stretch>
            <a:fillRect/>
          </a:stretch>
        </p:blipFill>
        <p:spPr>
          <a:xfrm flipH="false" flipV="false" rot="0">
            <a:off x="1028700" y="2116930"/>
            <a:ext cx="6442212" cy="412031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8017942" y="5600548"/>
            <a:ext cx="7245506" cy="2193383"/>
          </a:xfrm>
          <a:prstGeom prst="rect">
            <a:avLst/>
          </a:prstGeom>
        </p:spPr>
      </p:pic>
      <p:sp>
        <p:nvSpPr>
          <p:cNvPr name="TextBox 5" id="5"/>
          <p:cNvSpPr txBox="true"/>
          <p:nvPr/>
        </p:nvSpPr>
        <p:spPr>
          <a:xfrm rot="0">
            <a:off x="0" y="104775"/>
            <a:ext cx="18288000" cy="1847850"/>
          </a:xfrm>
          <a:prstGeom prst="rect">
            <a:avLst/>
          </a:prstGeom>
        </p:spPr>
        <p:txBody>
          <a:bodyPr anchor="t" rtlCol="false" tIns="0" lIns="0" bIns="0" rIns="0">
            <a:spAutoFit/>
          </a:bodyPr>
          <a:lstStyle/>
          <a:p>
            <a:pPr algn="ctr">
              <a:lnSpc>
                <a:spcPts val="7292"/>
              </a:lnSpc>
              <a:spcBef>
                <a:spcPct val="0"/>
              </a:spcBef>
            </a:pPr>
            <a:r>
              <a:rPr lang="en-US" sz="6076" spc="1215">
                <a:solidFill>
                  <a:srgbClr val="000000"/>
                </a:solidFill>
                <a:latin typeface="Glacial Indifference"/>
              </a:rPr>
              <a:t>SOME GENERAL VISUALIZATIONS AND INFERENCES FROM THE DATASET</a:t>
            </a:r>
          </a:p>
        </p:txBody>
      </p:sp>
      <p:sp>
        <p:nvSpPr>
          <p:cNvPr name="TextBox 6" id="6"/>
          <p:cNvSpPr txBox="true"/>
          <p:nvPr/>
        </p:nvSpPr>
        <p:spPr>
          <a:xfrm rot="0">
            <a:off x="10348394" y="8298049"/>
            <a:ext cx="6173490" cy="1657223"/>
          </a:xfrm>
          <a:prstGeom prst="rect">
            <a:avLst/>
          </a:prstGeom>
        </p:spPr>
        <p:txBody>
          <a:bodyPr anchor="t" rtlCol="false" tIns="0" lIns="0" bIns="0" rIns="0">
            <a:spAutoFit/>
          </a:bodyPr>
          <a:lstStyle/>
          <a:p>
            <a:pPr algn="ctr">
              <a:lnSpc>
                <a:spcPts val="2632"/>
              </a:lnSpc>
            </a:pPr>
            <a:r>
              <a:rPr lang="en-US" sz="1880">
                <a:solidFill>
                  <a:srgbClr val="000000"/>
                </a:solidFill>
                <a:latin typeface="Canva Sans"/>
              </a:rPr>
              <a:t>Reasons for this trend may include:</a:t>
            </a:r>
          </a:p>
          <a:p>
            <a:pPr algn="ctr" marL="405893" indent="-202946" lvl="1">
              <a:lnSpc>
                <a:spcPts val="2632"/>
              </a:lnSpc>
              <a:buFont typeface="Arial"/>
              <a:buChar char="•"/>
            </a:pPr>
            <a:r>
              <a:rPr lang="en-US" sz="1880">
                <a:solidFill>
                  <a:srgbClr val="000000"/>
                </a:solidFill>
                <a:latin typeface="Canva Sans"/>
              </a:rPr>
              <a:t>Population size</a:t>
            </a:r>
          </a:p>
          <a:p>
            <a:pPr algn="ctr" marL="405893" indent="-202946" lvl="1">
              <a:lnSpc>
                <a:spcPts val="2632"/>
              </a:lnSpc>
              <a:buFont typeface="Arial"/>
              <a:buChar char="•"/>
            </a:pPr>
            <a:r>
              <a:rPr lang="en-US" sz="1880">
                <a:solidFill>
                  <a:srgbClr val="000000"/>
                </a:solidFill>
                <a:latin typeface="Canva Sans"/>
              </a:rPr>
              <a:t>High COVID-19 cases in these regions</a:t>
            </a:r>
          </a:p>
          <a:p>
            <a:pPr algn="ctr" marL="405893" indent="-202946" lvl="1">
              <a:lnSpc>
                <a:spcPts val="2632"/>
              </a:lnSpc>
              <a:buFont typeface="Arial"/>
              <a:buChar char="•"/>
            </a:pPr>
            <a:r>
              <a:rPr lang="en-US" sz="1880">
                <a:solidFill>
                  <a:srgbClr val="000000"/>
                </a:solidFill>
                <a:latin typeface="Canva Sans"/>
              </a:rPr>
              <a:t>Government mandates</a:t>
            </a:r>
          </a:p>
          <a:p>
            <a:pPr algn="ctr" marL="405893" indent="-202946" lvl="1">
              <a:lnSpc>
                <a:spcPts val="2632"/>
              </a:lnSpc>
              <a:buFont typeface="Arial"/>
              <a:buChar char="•"/>
            </a:pPr>
            <a:r>
              <a:rPr lang="en-US" sz="1880">
                <a:solidFill>
                  <a:srgbClr val="000000"/>
                </a:solidFill>
                <a:latin typeface="Canva Sans"/>
              </a:rPr>
              <a:t>Well established brand in US,Russia pre-pandemic</a:t>
            </a:r>
          </a:p>
        </p:txBody>
      </p:sp>
      <p:sp>
        <p:nvSpPr>
          <p:cNvPr name="TextBox 7" id="7"/>
          <p:cNvSpPr txBox="true"/>
          <p:nvPr/>
        </p:nvSpPr>
        <p:spPr>
          <a:xfrm rot="0">
            <a:off x="1028700" y="6353929"/>
            <a:ext cx="5718229" cy="3591375"/>
          </a:xfrm>
          <a:prstGeom prst="rect">
            <a:avLst/>
          </a:prstGeom>
        </p:spPr>
        <p:txBody>
          <a:bodyPr anchor="t" rtlCol="false" tIns="0" lIns="0" bIns="0" rIns="0">
            <a:spAutoFit/>
          </a:bodyPr>
          <a:lstStyle/>
          <a:p>
            <a:pPr algn="ctr">
              <a:lnSpc>
                <a:spcPts val="3578"/>
              </a:lnSpc>
            </a:pPr>
            <a:r>
              <a:rPr lang="en-US" sz="2555">
                <a:solidFill>
                  <a:srgbClr val="000000"/>
                </a:solidFill>
                <a:latin typeface="Canva Sans"/>
              </a:rPr>
              <a:t>One specific product namely Luseta beauty masks turn out to be extremely expensive in comparison of other masks.On drilling down and analysing why we infer that it was priced so because it was a pack of 50 masks whereas the other masks sold in packs of 10 or 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171" r="0" b="1171"/>
          <a:stretch>
            <a:fillRect/>
          </a:stretch>
        </p:blipFill>
        <p:spPr>
          <a:xfrm flipH="false" flipV="false" rot="0">
            <a:off x="1161900" y="1463117"/>
            <a:ext cx="7577652" cy="4784087"/>
          </a:xfrm>
          <a:prstGeom prst="rect">
            <a:avLst/>
          </a:prstGeom>
        </p:spPr>
      </p:pic>
      <p:sp>
        <p:nvSpPr>
          <p:cNvPr name="TextBox 3" id="3"/>
          <p:cNvSpPr txBox="true"/>
          <p:nvPr/>
        </p:nvSpPr>
        <p:spPr>
          <a:xfrm rot="0">
            <a:off x="279499" y="-142875"/>
            <a:ext cx="17729002" cy="1292849"/>
          </a:xfrm>
          <a:prstGeom prst="rect">
            <a:avLst/>
          </a:prstGeom>
        </p:spPr>
        <p:txBody>
          <a:bodyPr anchor="t" rtlCol="false" tIns="0" lIns="0" bIns="0" rIns="0">
            <a:spAutoFit/>
          </a:bodyPr>
          <a:lstStyle/>
          <a:p>
            <a:pPr algn="ctr">
              <a:lnSpc>
                <a:spcPts val="10640"/>
              </a:lnSpc>
            </a:pPr>
            <a:r>
              <a:rPr lang="en-US" sz="7600">
                <a:solidFill>
                  <a:srgbClr val="000000"/>
                </a:solidFill>
                <a:latin typeface="Canva Sans"/>
              </a:rPr>
              <a:t>Sentiment analysis using excel-Addins</a:t>
            </a:r>
          </a:p>
        </p:txBody>
      </p:sp>
      <p:sp>
        <p:nvSpPr>
          <p:cNvPr name="TextBox 4" id="4"/>
          <p:cNvSpPr txBox="true"/>
          <p:nvPr/>
        </p:nvSpPr>
        <p:spPr>
          <a:xfrm rot="0">
            <a:off x="1521507" y="6493673"/>
            <a:ext cx="6245887" cy="3323776"/>
          </a:xfrm>
          <a:prstGeom prst="rect">
            <a:avLst/>
          </a:prstGeom>
        </p:spPr>
        <p:txBody>
          <a:bodyPr anchor="t" rtlCol="false" tIns="0" lIns="0" bIns="0" rIns="0">
            <a:spAutoFit/>
          </a:bodyPr>
          <a:lstStyle/>
          <a:p>
            <a:pPr algn="ctr">
              <a:lnSpc>
                <a:spcPts val="4411"/>
              </a:lnSpc>
            </a:pPr>
            <a:r>
              <a:rPr lang="en-US" sz="3151">
                <a:solidFill>
                  <a:srgbClr val="000000"/>
                </a:solidFill>
                <a:latin typeface="Canva Sans"/>
              </a:rPr>
              <a:t>On performing sentiment analysis over the reviews we can clearly observe that majority of the reviews are positive implying iherb earns itself a lot of happy customers</a:t>
            </a:r>
          </a:p>
        </p:txBody>
      </p:sp>
      <p:sp>
        <p:nvSpPr>
          <p:cNvPr name="TextBox 5" id="5"/>
          <p:cNvSpPr txBox="true"/>
          <p:nvPr/>
        </p:nvSpPr>
        <p:spPr>
          <a:xfrm rot="0">
            <a:off x="9144000" y="2081638"/>
            <a:ext cx="7809408" cy="7176662"/>
          </a:xfrm>
          <a:prstGeom prst="rect">
            <a:avLst/>
          </a:prstGeom>
        </p:spPr>
        <p:txBody>
          <a:bodyPr anchor="t" rtlCol="false" tIns="0" lIns="0" bIns="0" rIns="0">
            <a:spAutoFit/>
          </a:bodyPr>
          <a:lstStyle/>
          <a:p>
            <a:pPr algn="ctr" marL="586235" indent="-293117" lvl="1">
              <a:lnSpc>
                <a:spcPts val="3801"/>
              </a:lnSpc>
              <a:buFont typeface="Arial"/>
              <a:buChar char="•"/>
            </a:pPr>
            <a:r>
              <a:rPr lang="en-US" sz="2715">
                <a:solidFill>
                  <a:srgbClr val="000000"/>
                </a:solidFill>
                <a:latin typeface="Canva Sans"/>
              </a:rPr>
              <a:t>The majority of the product reviews were positive (2382 out of 2,849), indicating that the customers were generally satisfied with the product.</a:t>
            </a:r>
          </a:p>
          <a:p>
            <a:pPr algn="ctr" marL="586235" indent="-293117" lvl="1">
              <a:lnSpc>
                <a:spcPts val="3801"/>
              </a:lnSpc>
              <a:buFont typeface="Arial"/>
              <a:buChar char="•"/>
            </a:pPr>
            <a:r>
              <a:rPr lang="en-US" sz="2715">
                <a:solidFill>
                  <a:srgbClr val="000000"/>
                </a:solidFill>
                <a:latin typeface="Canva Sans"/>
              </a:rPr>
              <a:t>There were significantly fewer negative reviews (1113 out of 2,849) than positive reviews, which suggests that the product may have a generally positive reputation among customers.</a:t>
            </a:r>
          </a:p>
          <a:p>
            <a:pPr algn="ctr" marL="586235" indent="-293117" lvl="1">
              <a:lnSpc>
                <a:spcPts val="3801"/>
              </a:lnSpc>
              <a:buFont typeface="Arial"/>
              <a:buChar char="•"/>
            </a:pPr>
            <a:r>
              <a:rPr lang="en-US" sz="2715">
                <a:solidFill>
                  <a:srgbClr val="000000"/>
                </a:solidFill>
                <a:latin typeface="Canva Sans"/>
              </a:rPr>
              <a:t>The presence of neutral reviews (354 out of 2,849) indicates that some customers may not have had strong feelings towards the product, and their opinions were more neutral in nature</a:t>
            </a:r>
          </a:p>
          <a:p>
            <a:pPr algn="ctr">
              <a:lnSpc>
                <a:spcPts val="3801"/>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282" t="0" r="7282" b="0"/>
          <a:stretch>
            <a:fillRect/>
          </a:stretch>
        </p:blipFill>
        <p:spPr>
          <a:xfrm flipH="false" flipV="false" rot="0">
            <a:off x="602354" y="2655994"/>
            <a:ext cx="7390109" cy="4059169"/>
          </a:xfrm>
          <a:prstGeom prst="rect">
            <a:avLst/>
          </a:prstGeom>
        </p:spPr>
      </p:pic>
      <p:pic>
        <p:nvPicPr>
          <p:cNvPr name="Picture 3" id="3"/>
          <p:cNvPicPr>
            <a:picLocks noChangeAspect="true"/>
          </p:cNvPicPr>
          <p:nvPr/>
        </p:nvPicPr>
        <p:blipFill>
          <a:blip r:embed="rId3"/>
          <a:srcRect l="9453" t="0" r="0" b="0"/>
          <a:stretch>
            <a:fillRect/>
          </a:stretch>
        </p:blipFill>
        <p:spPr>
          <a:xfrm flipH="false" flipV="false" rot="0">
            <a:off x="9144000" y="2399136"/>
            <a:ext cx="7811813" cy="405916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028700" y="8050093"/>
            <a:ext cx="5610051" cy="1793377"/>
          </a:xfrm>
          <a:prstGeom prst="rect">
            <a:avLst/>
          </a:prstGeom>
        </p:spPr>
      </p:pic>
      <p:sp>
        <p:nvSpPr>
          <p:cNvPr name="TextBox 5" id="5"/>
          <p:cNvSpPr txBox="true"/>
          <p:nvPr/>
        </p:nvSpPr>
        <p:spPr>
          <a:xfrm rot="0">
            <a:off x="0" y="-142875"/>
            <a:ext cx="18288000" cy="2441563"/>
          </a:xfrm>
          <a:prstGeom prst="rect">
            <a:avLst/>
          </a:prstGeom>
        </p:spPr>
        <p:txBody>
          <a:bodyPr anchor="t" rtlCol="false" tIns="0" lIns="0" bIns="0" rIns="0">
            <a:spAutoFit/>
          </a:bodyPr>
          <a:lstStyle/>
          <a:p>
            <a:pPr algn="ctr">
              <a:lnSpc>
                <a:spcPts val="9800"/>
              </a:lnSpc>
            </a:pPr>
            <a:r>
              <a:rPr lang="en-US" sz="7000">
                <a:solidFill>
                  <a:srgbClr val="000000"/>
                </a:solidFill>
                <a:latin typeface="Canva Sans Bold"/>
              </a:rPr>
              <a:t>A comparison between a iherbs website and a better designed swansons page</a:t>
            </a:r>
          </a:p>
        </p:txBody>
      </p:sp>
      <p:sp>
        <p:nvSpPr>
          <p:cNvPr name="TextBox 6" id="6"/>
          <p:cNvSpPr txBox="true"/>
          <p:nvPr/>
        </p:nvSpPr>
        <p:spPr>
          <a:xfrm rot="0">
            <a:off x="9319430" y="6648488"/>
            <a:ext cx="746095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https://www.swansonvitamins.com/</a:t>
            </a:r>
          </a:p>
        </p:txBody>
      </p:sp>
      <p:sp>
        <p:nvSpPr>
          <p:cNvPr name="TextBox 7" id="7"/>
          <p:cNvSpPr txBox="true"/>
          <p:nvPr/>
        </p:nvSpPr>
        <p:spPr>
          <a:xfrm rot="0">
            <a:off x="566933" y="6648488"/>
            <a:ext cx="746095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https://au.iherb.com/</a:t>
            </a:r>
          </a:p>
        </p:txBody>
      </p:sp>
      <p:sp>
        <p:nvSpPr>
          <p:cNvPr name="TextBox 8" id="8"/>
          <p:cNvSpPr txBox="true"/>
          <p:nvPr/>
        </p:nvSpPr>
        <p:spPr>
          <a:xfrm rot="0">
            <a:off x="1844092" y="7524153"/>
            <a:ext cx="397926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Device distribution</a:t>
            </a:r>
          </a:p>
        </p:txBody>
      </p:sp>
      <p:sp>
        <p:nvSpPr>
          <p:cNvPr name="TextBox 9" id="9"/>
          <p:cNvSpPr txBox="true"/>
          <p:nvPr/>
        </p:nvSpPr>
        <p:spPr>
          <a:xfrm rot="0">
            <a:off x="7992463" y="8175726"/>
            <a:ext cx="9319430" cy="1513536"/>
          </a:xfrm>
          <a:prstGeom prst="rect">
            <a:avLst/>
          </a:prstGeom>
        </p:spPr>
        <p:txBody>
          <a:bodyPr anchor="t" rtlCol="false" tIns="0" lIns="0" bIns="0" rIns="0">
            <a:spAutoFit/>
          </a:bodyPr>
          <a:lstStyle/>
          <a:p>
            <a:pPr algn="ctr">
              <a:lnSpc>
                <a:spcPts val="2425"/>
              </a:lnSpc>
            </a:pPr>
            <a:r>
              <a:rPr lang="en-US" sz="1732">
                <a:solidFill>
                  <a:srgbClr val="000000"/>
                </a:solidFill>
                <a:latin typeface="Canva Sans"/>
              </a:rPr>
              <a:t>Another metric to consider is that iHerb.com have a bounce rate of 51%In other words, they "bounce" from the website without exploring any further. A high bounce rate is generally considered to be a negative indicator, as it suggests that visitors are not finding what they are looking for on the website, or they are not engaged enough to explore the site further.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57961" y="3433271"/>
            <a:ext cx="8186039" cy="3420457"/>
          </a:xfrm>
          <a:prstGeom prst="rect">
            <a:avLst/>
          </a:prstGeom>
        </p:spPr>
      </p:pic>
      <p:sp>
        <p:nvSpPr>
          <p:cNvPr name="TextBox 3" id="3"/>
          <p:cNvSpPr txBox="true"/>
          <p:nvPr/>
        </p:nvSpPr>
        <p:spPr>
          <a:xfrm rot="0">
            <a:off x="0" y="-199711"/>
            <a:ext cx="18288000" cy="2334883"/>
          </a:xfrm>
          <a:prstGeom prst="rect">
            <a:avLst/>
          </a:prstGeom>
        </p:spPr>
        <p:txBody>
          <a:bodyPr anchor="t" rtlCol="false" tIns="0" lIns="0" bIns="0" rIns="0">
            <a:spAutoFit/>
          </a:bodyPr>
          <a:lstStyle/>
          <a:p>
            <a:pPr algn="ctr">
              <a:lnSpc>
                <a:spcPts val="9380"/>
              </a:lnSpc>
            </a:pPr>
            <a:r>
              <a:rPr lang="en-US" sz="6700">
                <a:solidFill>
                  <a:srgbClr val="000000"/>
                </a:solidFill>
                <a:latin typeface="Canva Sans Bold"/>
              </a:rPr>
              <a:t>A deep dive into iHerbs social media presence</a:t>
            </a:r>
          </a:p>
        </p:txBody>
      </p:sp>
      <p:sp>
        <p:nvSpPr>
          <p:cNvPr name="TextBox 4" id="4"/>
          <p:cNvSpPr txBox="true"/>
          <p:nvPr/>
        </p:nvSpPr>
        <p:spPr>
          <a:xfrm rot="0">
            <a:off x="9744724" y="2677160"/>
            <a:ext cx="8186039" cy="65811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Some insights we can infer are:</a:t>
            </a:r>
          </a:p>
          <a:p>
            <a:pPr algn="ctr">
              <a:lnSpc>
                <a:spcPts val="4759"/>
              </a:lnSpc>
            </a:pPr>
            <a:r>
              <a:rPr lang="en-US" sz="3399">
                <a:solidFill>
                  <a:srgbClr val="000000"/>
                </a:solidFill>
                <a:latin typeface="Canva Sans"/>
              </a:rPr>
              <a:t>iHerb has an extremely poor presence on instagram making it an untapped marked.</a:t>
            </a:r>
          </a:p>
          <a:p>
            <a:pPr algn="ctr">
              <a:lnSpc>
                <a:spcPts val="4759"/>
              </a:lnSpc>
            </a:pPr>
            <a:r>
              <a:rPr lang="en-US" sz="3399">
                <a:solidFill>
                  <a:srgbClr val="000000"/>
                </a:solidFill>
                <a:latin typeface="Canva Sans"/>
              </a:rPr>
              <a:t>Some advantages of Instagram over youtube may include:</a:t>
            </a:r>
          </a:p>
          <a:p>
            <a:pPr marL="734059" indent="-367030" lvl="1">
              <a:lnSpc>
                <a:spcPts val="4759"/>
              </a:lnSpc>
              <a:buFont typeface="Arial"/>
              <a:buChar char="•"/>
            </a:pPr>
            <a:r>
              <a:rPr lang="en-US" sz="3399">
                <a:solidFill>
                  <a:srgbClr val="000000"/>
                </a:solidFill>
                <a:latin typeface="Canva Sans"/>
              </a:rPr>
              <a:t>Targetted advirtising</a:t>
            </a:r>
          </a:p>
          <a:p>
            <a:pPr marL="734059" indent="-367030" lvl="1">
              <a:lnSpc>
                <a:spcPts val="4759"/>
              </a:lnSpc>
              <a:buFont typeface="Arial"/>
              <a:buChar char="•"/>
            </a:pPr>
            <a:r>
              <a:rPr lang="en-US" sz="3399">
                <a:solidFill>
                  <a:srgbClr val="000000"/>
                </a:solidFill>
                <a:latin typeface="Canva Sans"/>
              </a:rPr>
              <a:t>Shorter form content:One glance stories/posts</a:t>
            </a:r>
          </a:p>
          <a:p>
            <a:pPr marL="734059" indent="-367030" lvl="1">
              <a:lnSpc>
                <a:spcPts val="4759"/>
              </a:lnSpc>
              <a:buFont typeface="Arial"/>
              <a:buChar char="•"/>
            </a:pPr>
            <a:r>
              <a:rPr lang="en-US" sz="3399">
                <a:solidFill>
                  <a:srgbClr val="000000"/>
                </a:solidFill>
                <a:latin typeface="Canva Sans"/>
              </a:rPr>
              <a:t>No option to skip-ads</a:t>
            </a:r>
          </a:p>
          <a:p>
            <a:pPr>
              <a:lnSpc>
                <a:spcPts val="4759"/>
              </a:lnSpc>
            </a:pPr>
          </a:p>
        </p:txBody>
      </p:sp>
      <p:sp>
        <p:nvSpPr>
          <p:cNvPr name="TextBox 5" id="5"/>
          <p:cNvSpPr txBox="true"/>
          <p:nvPr/>
        </p:nvSpPr>
        <p:spPr>
          <a:xfrm rot="0">
            <a:off x="0" y="9937750"/>
            <a:ext cx="5992614" cy="349250"/>
          </a:xfrm>
          <a:prstGeom prst="rect">
            <a:avLst/>
          </a:prstGeom>
        </p:spPr>
        <p:txBody>
          <a:bodyPr anchor="t" rtlCol="false" tIns="0" lIns="0" bIns="0" rIns="0">
            <a:spAutoFit/>
          </a:bodyPr>
          <a:lstStyle/>
          <a:p>
            <a:pPr algn="ctr">
              <a:lnSpc>
                <a:spcPts val="2800"/>
              </a:lnSpc>
            </a:pPr>
            <a:r>
              <a:rPr lang="en-US" sz="2000">
                <a:solidFill>
                  <a:srgbClr val="000000"/>
                </a:solidFill>
                <a:latin typeface="Canva Sans"/>
              </a:rPr>
              <a:t>https://www.similarweb.com/website/iherb.com/</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2231036" y="3871553"/>
            <a:ext cx="1344668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Understanding Reviews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659121">
            <a:off x="-3814647" y="5344017"/>
            <a:ext cx="7629294" cy="7828566"/>
          </a:xfrm>
          <a:prstGeom prst="rect">
            <a:avLst/>
          </a:prstGeom>
        </p:spPr>
      </p:pic>
      <p:sp>
        <p:nvSpPr>
          <p:cNvPr name="TextBox 3" id="3"/>
          <p:cNvSpPr txBox="true"/>
          <p:nvPr/>
        </p:nvSpPr>
        <p:spPr>
          <a:xfrm rot="0">
            <a:off x="6563451" y="-76200"/>
            <a:ext cx="5161098" cy="818348"/>
          </a:xfrm>
          <a:prstGeom prst="rect">
            <a:avLst/>
          </a:prstGeom>
        </p:spPr>
        <p:txBody>
          <a:bodyPr anchor="t" rtlCol="false" tIns="0" lIns="0" bIns="0" rIns="0">
            <a:spAutoFit/>
          </a:bodyPr>
          <a:lstStyle/>
          <a:p>
            <a:pPr algn="ctr">
              <a:lnSpc>
                <a:spcPts val="6759"/>
              </a:lnSpc>
            </a:pPr>
            <a:r>
              <a:rPr lang="en-US" sz="4898" spc="480">
                <a:solidFill>
                  <a:srgbClr val="231F20"/>
                </a:solidFill>
                <a:latin typeface="Oswald Bold"/>
              </a:rPr>
              <a:t>INTRODUCTION</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016048">
            <a:off x="12243487" y="-1005305"/>
            <a:ext cx="10749463" cy="2687366"/>
          </a:xfrm>
          <a:prstGeom prst="rect">
            <a:avLst/>
          </a:prstGeom>
        </p:spPr>
      </p:pic>
      <p:sp>
        <p:nvSpPr>
          <p:cNvPr name="TextBox 5" id="5"/>
          <p:cNvSpPr txBox="true"/>
          <p:nvPr/>
        </p:nvSpPr>
        <p:spPr>
          <a:xfrm rot="0">
            <a:off x="2692645" y="2346960"/>
            <a:ext cx="12940810" cy="5574030"/>
          </a:xfrm>
          <a:prstGeom prst="rect">
            <a:avLst/>
          </a:prstGeom>
        </p:spPr>
        <p:txBody>
          <a:bodyPr anchor="t" rtlCol="false" tIns="0" lIns="0" bIns="0" rIns="0">
            <a:spAutoFit/>
          </a:bodyPr>
          <a:lstStyle/>
          <a:p>
            <a:pPr>
              <a:lnSpc>
                <a:spcPts val="3375"/>
              </a:lnSpc>
            </a:pPr>
            <a:r>
              <a:rPr lang="en-US" sz="2700" spc="270">
                <a:solidFill>
                  <a:srgbClr val="000000"/>
                </a:solidFill>
                <a:latin typeface="Roboto"/>
              </a:rPr>
              <a:t>THE FACE MASK DATASET PROVIDES VALUABLE INFORMATION ABOUT THE SALES, CUSTOMER REVIEWS, AND PRODUCT CHARACTERISTICS OF A RANGE OF FACE MASKS SOLD IN DIFFERENT COUNTRIES AND BY DIFFERENT BRANDS.</a:t>
            </a:r>
          </a:p>
          <a:p>
            <a:pPr>
              <a:lnSpc>
                <a:spcPts val="3375"/>
              </a:lnSpc>
            </a:pPr>
          </a:p>
          <a:p>
            <a:pPr>
              <a:lnSpc>
                <a:spcPts val="3375"/>
              </a:lnSpc>
            </a:pPr>
            <a:r>
              <a:rPr lang="en-US" sz="2700" spc="270">
                <a:solidFill>
                  <a:srgbClr val="000000"/>
                </a:solidFill>
                <a:latin typeface="Roboto"/>
              </a:rPr>
              <a:t>BY ANALYZING THIS DATA, WE CAN GAIN INSIGHTS INTO THE PREFERENCES OF CONSUMERS FOR DIFFERENT TYPES OF MASKS, AS WELL AS IDENTIFY POTENTIAL OPPORTUNITIES FOR PRODUCT IMPROVEMENT AND MARKETING STRATEGIES.</a:t>
            </a:r>
          </a:p>
          <a:p>
            <a:pPr>
              <a:lnSpc>
                <a:spcPts val="3375"/>
              </a:lnSpc>
            </a:pPr>
          </a:p>
          <a:p>
            <a:pPr algn="l">
              <a:lnSpc>
                <a:spcPts val="3375"/>
              </a:lnSpc>
            </a:pPr>
            <a:r>
              <a:rPr lang="en-US" sz="2700" spc="270">
                <a:solidFill>
                  <a:srgbClr val="000000"/>
                </a:solidFill>
                <a:latin typeface="Roboto"/>
              </a:rPr>
              <a:t>THIS ANALYSIS CAN BE USEFUL FOR COMPANIES LOOKING TO BETTER UNDERSTAND THEIR CUSTOMERS AND IMPROVE THEIR PRODUCTS TO MEET CUSTOMER NEEDS.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6923"/>
          <a:stretch>
            <a:fillRect/>
          </a:stretch>
        </p:blipFill>
        <p:spPr>
          <a:xfrm flipH="false" flipV="false" rot="0">
            <a:off x="132563" y="1771740"/>
            <a:ext cx="8426190" cy="4676020"/>
          </a:xfrm>
          <a:prstGeom prst="rect">
            <a:avLst/>
          </a:prstGeom>
        </p:spPr>
      </p:pic>
      <p:sp>
        <p:nvSpPr>
          <p:cNvPr name="TextBox 3" id="3"/>
          <p:cNvSpPr txBox="true"/>
          <p:nvPr/>
        </p:nvSpPr>
        <p:spPr>
          <a:xfrm rot="0">
            <a:off x="4955925" y="385799"/>
            <a:ext cx="7522845"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Distribution of Reviews</a:t>
            </a:r>
          </a:p>
        </p:txBody>
      </p:sp>
      <p:sp>
        <p:nvSpPr>
          <p:cNvPr name="TextBox 4" id="4"/>
          <p:cNvSpPr txBox="true"/>
          <p:nvPr/>
        </p:nvSpPr>
        <p:spPr>
          <a:xfrm rot="0">
            <a:off x="0" y="7961966"/>
            <a:ext cx="17746511" cy="1003096"/>
          </a:xfrm>
          <a:prstGeom prst="rect">
            <a:avLst/>
          </a:prstGeom>
        </p:spPr>
        <p:txBody>
          <a:bodyPr anchor="t" rtlCol="false" tIns="0" lIns="0" bIns="0" rIns="0">
            <a:spAutoFit/>
          </a:bodyPr>
          <a:lstStyle/>
          <a:p>
            <a:pPr algn="ctr">
              <a:lnSpc>
                <a:spcPts val="2680"/>
              </a:lnSpc>
            </a:pPr>
            <a:r>
              <a:rPr lang="en-US" sz="1914">
                <a:solidFill>
                  <a:srgbClr val="000000"/>
                </a:solidFill>
                <a:latin typeface="Canva Sans"/>
              </a:rPr>
              <a:t>As we can see there are total of 12 languages used in reviews, while most of the are in English or Russian and the least being Brazillian Portugese</a:t>
            </a:r>
          </a:p>
          <a:p>
            <a:pPr algn="ctr">
              <a:lnSpc>
                <a:spcPts val="2680"/>
              </a:lnSpc>
            </a:pPr>
          </a:p>
          <a:p>
            <a:pPr algn="ctr">
              <a:lnSpc>
                <a:spcPts val="2680"/>
              </a:lnSpc>
            </a:pPr>
            <a:r>
              <a:rPr lang="en-US" sz="1914">
                <a:solidFill>
                  <a:srgbClr val="000000"/>
                </a:solidFill>
                <a:latin typeface="Canva Sans"/>
              </a:rPr>
              <a:t>By comparing the reviews by language code we can find out the customer attraction across regions</a:t>
            </a:r>
          </a:p>
        </p:txBody>
      </p:sp>
      <p:pic>
        <p:nvPicPr>
          <p:cNvPr name="Picture 5" id="5"/>
          <p:cNvPicPr>
            <a:picLocks noChangeAspect="true"/>
          </p:cNvPicPr>
          <p:nvPr/>
        </p:nvPicPr>
        <p:blipFill>
          <a:blip r:embed="rId3"/>
          <a:srcRect l="5682" t="258" r="5682" b="0"/>
          <a:stretch>
            <a:fillRect/>
          </a:stretch>
        </p:blipFill>
        <p:spPr>
          <a:xfrm flipH="false" flipV="false" rot="0">
            <a:off x="8873256" y="1771740"/>
            <a:ext cx="8873256" cy="5319841"/>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3051" b="488"/>
          <a:stretch>
            <a:fillRect/>
          </a:stretch>
        </p:blipFill>
        <p:spPr>
          <a:xfrm flipH="false" flipV="false" rot="0">
            <a:off x="0" y="1028700"/>
            <a:ext cx="11503131" cy="6919328"/>
          </a:xfrm>
          <a:prstGeom prst="rect">
            <a:avLst/>
          </a:prstGeom>
        </p:spPr>
      </p:pic>
      <p:sp>
        <p:nvSpPr>
          <p:cNvPr name="TextBox 3" id="3"/>
          <p:cNvSpPr txBox="true"/>
          <p:nvPr/>
        </p:nvSpPr>
        <p:spPr>
          <a:xfrm rot="0">
            <a:off x="4336136" y="172317"/>
            <a:ext cx="902090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Helpful Reviews vs Imagecount</a:t>
            </a:r>
          </a:p>
        </p:txBody>
      </p:sp>
      <p:sp>
        <p:nvSpPr>
          <p:cNvPr name="TextBox 4" id="4"/>
          <p:cNvSpPr txBox="true"/>
          <p:nvPr/>
        </p:nvSpPr>
        <p:spPr>
          <a:xfrm rot="0">
            <a:off x="11692237" y="1916383"/>
            <a:ext cx="6595763" cy="5119516"/>
          </a:xfrm>
          <a:prstGeom prst="rect">
            <a:avLst/>
          </a:prstGeom>
        </p:spPr>
        <p:txBody>
          <a:bodyPr anchor="t" rtlCol="false" tIns="0" lIns="0" bIns="0" rIns="0">
            <a:spAutoFit/>
          </a:bodyPr>
          <a:lstStyle/>
          <a:p>
            <a:pPr algn="ctr">
              <a:lnSpc>
                <a:spcPts val="3421"/>
              </a:lnSpc>
            </a:pPr>
            <a:r>
              <a:rPr lang="en-US" sz="2444">
                <a:solidFill>
                  <a:srgbClr val="000000"/>
                </a:solidFill>
                <a:latin typeface="Canva Sans"/>
              </a:rPr>
              <a:t>In this visualization we tried to compare the image count and the review being helpful</a:t>
            </a:r>
          </a:p>
          <a:p>
            <a:pPr algn="ctr">
              <a:lnSpc>
                <a:spcPts val="3421"/>
              </a:lnSpc>
            </a:pPr>
          </a:p>
          <a:p>
            <a:pPr algn="ctr">
              <a:lnSpc>
                <a:spcPts val="3421"/>
              </a:lnSpc>
            </a:pPr>
            <a:r>
              <a:rPr lang="en-US" sz="2444">
                <a:solidFill>
                  <a:srgbClr val="000000"/>
                </a:solidFill>
                <a:latin typeface="Canva Sans"/>
              </a:rPr>
              <a:t>During the findings we observed that when we compare the sum of helpful yes votes with image count we see images with 0 images got  most helpful votes</a:t>
            </a:r>
          </a:p>
          <a:p>
            <a:pPr algn="ctr">
              <a:lnSpc>
                <a:spcPts val="3421"/>
              </a:lnSpc>
            </a:pPr>
          </a:p>
          <a:p>
            <a:pPr algn="ctr">
              <a:lnSpc>
                <a:spcPts val="3421"/>
              </a:lnSpc>
            </a:pPr>
            <a:r>
              <a:rPr lang="en-US" sz="2444">
                <a:solidFill>
                  <a:srgbClr val="000000"/>
                </a:solidFill>
                <a:latin typeface="Canva Sans"/>
              </a:rPr>
              <a:t>But in contray we observed that the average  helpful yes count is directly propotional to the image count in the reviews</a:t>
            </a:r>
          </a:p>
        </p:txBody>
      </p:sp>
      <p:sp>
        <p:nvSpPr>
          <p:cNvPr name="TextBox 5" id="5"/>
          <p:cNvSpPr txBox="true"/>
          <p:nvPr/>
        </p:nvSpPr>
        <p:spPr>
          <a:xfrm rot="0">
            <a:off x="149696" y="8373264"/>
            <a:ext cx="8696893" cy="1378676"/>
          </a:xfrm>
          <a:prstGeom prst="rect">
            <a:avLst/>
          </a:prstGeom>
        </p:spPr>
        <p:txBody>
          <a:bodyPr anchor="t" rtlCol="false" tIns="0" lIns="0" bIns="0" rIns="0">
            <a:spAutoFit/>
          </a:bodyPr>
          <a:lstStyle/>
          <a:p>
            <a:pPr algn="ctr">
              <a:lnSpc>
                <a:spcPts val="5566"/>
              </a:lnSpc>
            </a:pPr>
            <a:r>
              <a:rPr lang="en-US" sz="3975">
                <a:solidFill>
                  <a:srgbClr val="000000"/>
                </a:solidFill>
                <a:latin typeface="Canva Sans"/>
              </a:rPr>
              <a:t>left axis : average of helpful yes</a:t>
            </a:r>
          </a:p>
          <a:p>
            <a:pPr algn="ctr">
              <a:lnSpc>
                <a:spcPts val="5566"/>
              </a:lnSpc>
            </a:pPr>
            <a:r>
              <a:rPr lang="en-US" sz="3975">
                <a:solidFill>
                  <a:srgbClr val="000000"/>
                </a:solidFill>
                <a:latin typeface="Canva Sans"/>
              </a:rPr>
              <a:t>right axis: sum of helpful yes counts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1532" b="0"/>
          <a:stretch>
            <a:fillRect/>
          </a:stretch>
        </p:blipFill>
        <p:spPr>
          <a:xfrm flipH="false" flipV="false" rot="0">
            <a:off x="344728" y="1271624"/>
            <a:ext cx="11210638" cy="6277676"/>
          </a:xfrm>
          <a:prstGeom prst="rect">
            <a:avLst/>
          </a:prstGeom>
        </p:spPr>
      </p:pic>
      <p:sp>
        <p:nvSpPr>
          <p:cNvPr name="TextBox 3" id="3"/>
          <p:cNvSpPr txBox="true"/>
          <p:nvPr/>
        </p:nvSpPr>
        <p:spPr>
          <a:xfrm rot="0">
            <a:off x="6709053" y="141605"/>
            <a:ext cx="389251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Day of week</a:t>
            </a:r>
          </a:p>
        </p:txBody>
      </p:sp>
      <p:sp>
        <p:nvSpPr>
          <p:cNvPr name="TextBox 4" id="4"/>
          <p:cNvSpPr txBox="true"/>
          <p:nvPr/>
        </p:nvSpPr>
        <p:spPr>
          <a:xfrm rot="0">
            <a:off x="11807252" y="1383442"/>
            <a:ext cx="5930146" cy="23806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This  visualization compares </a:t>
            </a:r>
          </a:p>
          <a:p>
            <a:pPr algn="ctr">
              <a:lnSpc>
                <a:spcPts val="4759"/>
              </a:lnSpc>
            </a:pPr>
            <a:r>
              <a:rPr lang="en-US" sz="3399">
                <a:solidFill>
                  <a:srgbClr val="000000"/>
                </a:solidFill>
                <a:latin typeface="Canva Sans"/>
              </a:rPr>
              <a:t>the number of reviews and</a:t>
            </a:r>
          </a:p>
          <a:p>
            <a:pPr algn="ctr">
              <a:lnSpc>
                <a:spcPts val="4759"/>
              </a:lnSpc>
            </a:pPr>
            <a:r>
              <a:rPr lang="en-US" sz="3399">
                <a:solidFill>
                  <a:srgbClr val="000000"/>
                </a:solidFill>
                <a:latin typeface="Canva Sans"/>
              </a:rPr>
              <a:t>rating score acorss days</a:t>
            </a:r>
          </a:p>
          <a:p>
            <a:pPr algn="ctr">
              <a:lnSpc>
                <a:spcPts val="4759"/>
              </a:lnSpc>
            </a:pPr>
            <a:r>
              <a:rPr lang="en-US" sz="3399">
                <a:solidFill>
                  <a:srgbClr val="000000"/>
                </a:solidFill>
                <a:latin typeface="Canva Sans"/>
              </a:rPr>
              <a:t>of the week</a:t>
            </a:r>
          </a:p>
        </p:txBody>
      </p:sp>
      <p:sp>
        <p:nvSpPr>
          <p:cNvPr name="TextBox 5" id="5"/>
          <p:cNvSpPr txBox="true"/>
          <p:nvPr/>
        </p:nvSpPr>
        <p:spPr>
          <a:xfrm rot="0">
            <a:off x="11677355" y="4343787"/>
            <a:ext cx="6189940" cy="23806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we can see that  most reviews</a:t>
            </a:r>
          </a:p>
          <a:p>
            <a:pPr algn="ctr">
              <a:lnSpc>
                <a:spcPts val="4759"/>
              </a:lnSpc>
            </a:pPr>
            <a:r>
              <a:rPr lang="en-US" sz="3399">
                <a:solidFill>
                  <a:srgbClr val="000000"/>
                </a:solidFill>
                <a:latin typeface="Canva Sans"/>
              </a:rPr>
              <a:t>are on monday whie least</a:t>
            </a:r>
          </a:p>
          <a:p>
            <a:pPr algn="ctr">
              <a:lnSpc>
                <a:spcPts val="4759"/>
              </a:lnSpc>
            </a:pPr>
            <a:r>
              <a:rPr lang="en-US" sz="3399">
                <a:solidFill>
                  <a:srgbClr val="000000"/>
                </a:solidFill>
                <a:latin typeface="Canva Sans"/>
              </a:rPr>
              <a:t>is on the mid of the week</a:t>
            </a:r>
          </a:p>
          <a:p>
            <a:pPr algn="ctr">
              <a:lnSpc>
                <a:spcPts val="4759"/>
              </a:lnSpc>
            </a:pPr>
            <a:r>
              <a:rPr lang="en-US" sz="3399">
                <a:solidFill>
                  <a:srgbClr val="000000"/>
                </a:solidFill>
                <a:latin typeface="Canva Sans"/>
              </a:rPr>
              <a:t>wednesday </a:t>
            </a:r>
          </a:p>
        </p:txBody>
      </p:sp>
      <p:sp>
        <p:nvSpPr>
          <p:cNvPr name="TextBox 6" id="6"/>
          <p:cNvSpPr txBox="true"/>
          <p:nvPr/>
        </p:nvSpPr>
        <p:spPr>
          <a:xfrm rot="0">
            <a:off x="569935" y="7833070"/>
            <a:ext cx="5380112" cy="2223770"/>
          </a:xfrm>
          <a:prstGeom prst="rect">
            <a:avLst/>
          </a:prstGeom>
        </p:spPr>
        <p:txBody>
          <a:bodyPr anchor="t" rtlCol="false" tIns="0" lIns="0" bIns="0" rIns="0">
            <a:spAutoFit/>
          </a:bodyPr>
          <a:lstStyle/>
          <a:p>
            <a:pPr algn="ctr">
              <a:lnSpc>
                <a:spcPts val="4480"/>
              </a:lnSpc>
            </a:pPr>
            <a:r>
              <a:rPr lang="en-US" sz="3200">
                <a:solidFill>
                  <a:srgbClr val="000000"/>
                </a:solidFill>
                <a:latin typeface="Canva Sans"/>
              </a:rPr>
              <a:t>0- sunday,  1- monday</a:t>
            </a:r>
          </a:p>
          <a:p>
            <a:pPr algn="ctr">
              <a:lnSpc>
                <a:spcPts val="4480"/>
              </a:lnSpc>
            </a:pPr>
            <a:r>
              <a:rPr lang="en-US" sz="3200">
                <a:solidFill>
                  <a:srgbClr val="000000"/>
                </a:solidFill>
                <a:latin typeface="Canva Sans"/>
              </a:rPr>
              <a:t>2-tuesday, 3- wednesday</a:t>
            </a:r>
          </a:p>
          <a:p>
            <a:pPr algn="ctr">
              <a:lnSpc>
                <a:spcPts val="4480"/>
              </a:lnSpc>
            </a:pPr>
            <a:r>
              <a:rPr lang="en-US" sz="3200">
                <a:solidFill>
                  <a:srgbClr val="000000"/>
                </a:solidFill>
                <a:latin typeface="Canva Sans"/>
              </a:rPr>
              <a:t>4- thirsday, 5-friday,</a:t>
            </a:r>
          </a:p>
          <a:p>
            <a:pPr algn="ctr">
              <a:lnSpc>
                <a:spcPts val="4480"/>
              </a:lnSpc>
            </a:pPr>
            <a:r>
              <a:rPr lang="en-US" sz="3200">
                <a:solidFill>
                  <a:srgbClr val="000000"/>
                </a:solidFill>
                <a:latin typeface="Canva Sans"/>
              </a:rPr>
              <a:t>6-saturday</a:t>
            </a:r>
          </a:p>
        </p:txBody>
      </p:sp>
      <p:sp>
        <p:nvSpPr>
          <p:cNvPr name="TextBox 7" id="7"/>
          <p:cNvSpPr txBox="true"/>
          <p:nvPr/>
        </p:nvSpPr>
        <p:spPr>
          <a:xfrm rot="0">
            <a:off x="11807252" y="6966612"/>
            <a:ext cx="6244233" cy="17805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This helps companies to </a:t>
            </a:r>
          </a:p>
          <a:p>
            <a:pPr algn="ctr">
              <a:lnSpc>
                <a:spcPts val="4759"/>
              </a:lnSpc>
            </a:pPr>
            <a:r>
              <a:rPr lang="en-US" sz="3399">
                <a:solidFill>
                  <a:srgbClr val="000000"/>
                </a:solidFill>
                <a:latin typeface="Canva Sans"/>
              </a:rPr>
              <a:t>see the user engagement over</a:t>
            </a:r>
          </a:p>
          <a:p>
            <a:pPr algn="ctr">
              <a:lnSpc>
                <a:spcPts val="4759"/>
              </a:lnSpc>
            </a:pPr>
            <a:r>
              <a:rPr lang="en-US" sz="3399">
                <a:solidFill>
                  <a:srgbClr val="000000"/>
                </a:solidFill>
                <a:latin typeface="Canva Sans"/>
              </a:rPr>
              <a:t> the days of the week</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532465" y="337649"/>
            <a:ext cx="10556143" cy="10503869"/>
          </a:xfrm>
          <a:prstGeom prst="rect">
            <a:avLst/>
          </a:prstGeom>
        </p:spPr>
      </p:pic>
      <p:sp>
        <p:nvSpPr>
          <p:cNvPr name="TextBox 3" id="3"/>
          <p:cNvSpPr txBox="true"/>
          <p:nvPr/>
        </p:nvSpPr>
        <p:spPr>
          <a:xfrm rot="0">
            <a:off x="5079206" y="-95250"/>
            <a:ext cx="7426047"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Hierarchy visualization</a:t>
            </a:r>
          </a:p>
        </p:txBody>
      </p:sp>
      <p:sp>
        <p:nvSpPr>
          <p:cNvPr name="TextBox 4" id="4"/>
          <p:cNvSpPr txBox="true"/>
          <p:nvPr/>
        </p:nvSpPr>
        <p:spPr>
          <a:xfrm rot="0">
            <a:off x="9306356" y="1384958"/>
            <a:ext cx="8602815" cy="7717219"/>
          </a:xfrm>
          <a:prstGeom prst="rect">
            <a:avLst/>
          </a:prstGeom>
        </p:spPr>
        <p:txBody>
          <a:bodyPr anchor="t" rtlCol="false" tIns="0" lIns="0" bIns="0" rIns="0">
            <a:spAutoFit/>
          </a:bodyPr>
          <a:lstStyle/>
          <a:p>
            <a:pPr algn="ctr">
              <a:lnSpc>
                <a:spcPts val="3411"/>
              </a:lnSpc>
            </a:pPr>
            <a:r>
              <a:rPr lang="en-US" sz="2436">
                <a:solidFill>
                  <a:srgbClr val="000000"/>
                </a:solidFill>
                <a:latin typeface="Canva Sans"/>
              </a:rPr>
              <a:t>This visualization can help companies understand the market by providing a clear overview of their products, competitors' products, and what customers are saying about them. </a:t>
            </a:r>
          </a:p>
          <a:p>
            <a:pPr algn="ctr">
              <a:lnSpc>
                <a:spcPts val="3411"/>
              </a:lnSpc>
            </a:pPr>
            <a:r>
              <a:rPr lang="en-US" sz="2436">
                <a:solidFill>
                  <a:srgbClr val="000000"/>
                </a:solidFill>
                <a:latin typeface="Canva Sans"/>
              </a:rPr>
              <a:t> </a:t>
            </a:r>
          </a:p>
          <a:p>
            <a:pPr algn="ctr">
              <a:lnSpc>
                <a:spcPts val="3411"/>
              </a:lnSpc>
            </a:pPr>
            <a:r>
              <a:rPr lang="en-US" sz="2436">
                <a:solidFill>
                  <a:srgbClr val="000000"/>
                </a:solidFill>
                <a:latin typeface="Canva Sans"/>
              </a:rPr>
              <a:t>By analyzing this information, companies can identify patterns and trends, such as which types of masks and pack sizes are most popular, which competitors are offering similar products, and what customers like.</a:t>
            </a:r>
          </a:p>
          <a:p>
            <a:pPr algn="ctr">
              <a:lnSpc>
                <a:spcPts val="3411"/>
              </a:lnSpc>
            </a:pPr>
          </a:p>
          <a:p>
            <a:pPr algn="ctr">
              <a:lnSpc>
                <a:spcPts val="3411"/>
              </a:lnSpc>
            </a:pPr>
            <a:r>
              <a:rPr lang="en-US" sz="2436">
                <a:solidFill>
                  <a:srgbClr val="000000"/>
                </a:solidFill>
                <a:latin typeface="Canva Sans"/>
              </a:rPr>
              <a:t> This can help companies make data-driven decisions about their product development, marketing, and sales strategies, which can lead to better customer satisfaction and increased revenue. </a:t>
            </a:r>
          </a:p>
          <a:p>
            <a:pPr algn="ctr">
              <a:lnSpc>
                <a:spcPts val="3411"/>
              </a:lnSpc>
            </a:pPr>
          </a:p>
          <a:p>
            <a:pPr algn="ctr">
              <a:lnSpc>
                <a:spcPts val="3411"/>
              </a:lnSpc>
            </a:pPr>
            <a:r>
              <a:rPr lang="en-US" sz="2436">
                <a:solidFill>
                  <a:srgbClr val="000000"/>
                </a:solidFill>
                <a:latin typeface="Canva Sans"/>
              </a:rPr>
              <a:t> Additionally, the filter for language used can help companies identify areas where they need to improve their language support and customer service.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999" r="0" b="2506"/>
          <a:stretch>
            <a:fillRect/>
          </a:stretch>
        </p:blipFill>
        <p:spPr>
          <a:xfrm flipH="false" flipV="false" rot="0">
            <a:off x="2048866" y="1028700"/>
            <a:ext cx="14179934" cy="7976213"/>
          </a:xfrm>
          <a:prstGeom prst="rect">
            <a:avLst/>
          </a:prstGeom>
        </p:spPr>
      </p:pic>
      <p:sp>
        <p:nvSpPr>
          <p:cNvPr name="TextBox 3" id="3"/>
          <p:cNvSpPr txBox="true"/>
          <p:nvPr/>
        </p:nvSpPr>
        <p:spPr>
          <a:xfrm rot="0">
            <a:off x="1028700" y="241852"/>
            <a:ext cx="16220266" cy="513924"/>
          </a:xfrm>
          <a:prstGeom prst="rect">
            <a:avLst/>
          </a:prstGeom>
        </p:spPr>
        <p:txBody>
          <a:bodyPr anchor="t" rtlCol="false" tIns="0" lIns="0" bIns="0" rIns="0">
            <a:spAutoFit/>
          </a:bodyPr>
          <a:lstStyle/>
          <a:p>
            <a:pPr algn="ctr">
              <a:lnSpc>
                <a:spcPts val="4223"/>
              </a:lnSpc>
            </a:pPr>
            <a:r>
              <a:rPr lang="en-US" sz="3016">
                <a:solidFill>
                  <a:srgbClr val="000000"/>
                </a:solidFill>
                <a:latin typeface="Canva Sans Bold"/>
              </a:rPr>
              <a:t>Flow of brand rating by time helps to understand the journey of the brand</a:t>
            </a:r>
          </a:p>
        </p:txBody>
      </p:sp>
      <p:sp>
        <p:nvSpPr>
          <p:cNvPr name="TextBox 4" id="4"/>
          <p:cNvSpPr txBox="true"/>
          <p:nvPr/>
        </p:nvSpPr>
        <p:spPr>
          <a:xfrm rot="0">
            <a:off x="0" y="9503843"/>
            <a:ext cx="18288000" cy="611504"/>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a:rPr>
              <a:t>Sankey diagrams are a type of visualization that show the flow of data, energy, or other resources through a system. They use arrows of varying widths to represent the magnitude of the flow and show how inputs are transformed into outputs. Sankey diagrams are useful for identifying inefficiencies or bottlenecks in a system</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862779"/>
            <a:ext cx="14319893" cy="8306362"/>
          </a:xfrm>
          <a:prstGeom prst="rect">
            <a:avLst/>
          </a:prstGeom>
        </p:spPr>
      </p:pic>
      <p:sp>
        <p:nvSpPr>
          <p:cNvPr name="TextBox 3" id="3"/>
          <p:cNvSpPr txBox="true"/>
          <p:nvPr/>
        </p:nvSpPr>
        <p:spPr>
          <a:xfrm rot="0">
            <a:off x="691147" y="235316"/>
            <a:ext cx="14851023" cy="431494"/>
          </a:xfrm>
          <a:prstGeom prst="rect">
            <a:avLst/>
          </a:prstGeom>
        </p:spPr>
        <p:txBody>
          <a:bodyPr anchor="t" rtlCol="false" tIns="0" lIns="0" bIns="0" rIns="0">
            <a:spAutoFit/>
          </a:bodyPr>
          <a:lstStyle/>
          <a:p>
            <a:pPr algn="ctr">
              <a:lnSpc>
                <a:spcPts val="3516"/>
              </a:lnSpc>
              <a:spcBef>
                <a:spcPct val="0"/>
              </a:spcBef>
            </a:pPr>
            <a:r>
              <a:rPr lang="en-US" sz="2512">
                <a:solidFill>
                  <a:srgbClr val="000000"/>
                </a:solidFill>
                <a:latin typeface="Canva Sans Bold"/>
              </a:rPr>
              <a:t>Flow of user rating by time with respect to type of mask helps to understand the user behaviour</a:t>
            </a:r>
          </a:p>
        </p:txBody>
      </p:sp>
      <p:sp>
        <p:nvSpPr>
          <p:cNvPr name="TextBox 4" id="4"/>
          <p:cNvSpPr txBox="true"/>
          <p:nvPr/>
        </p:nvSpPr>
        <p:spPr>
          <a:xfrm rot="0">
            <a:off x="0" y="9503843"/>
            <a:ext cx="18288000" cy="611504"/>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a:rPr>
              <a:t>Sankey diagrams are a type of visualization that show the flow of data, energy, or other resources through a system. They use arrows of varying widths to represent the magnitude of the flow and show how inputs are transformed into outputs. Sankey diagrams are useful for identifying inefficiencies or bottlenecks in a system</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8668598" y="1525259"/>
            <a:ext cx="9761872" cy="23806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This visualization  explains among the type of masks available which brand manufactures them and  the rating comparison in that type of masks</a:t>
            </a:r>
          </a:p>
        </p:txBody>
      </p:sp>
      <p:sp>
        <p:nvSpPr>
          <p:cNvPr name="TextBox 3" id="3"/>
          <p:cNvSpPr txBox="true"/>
          <p:nvPr/>
        </p:nvSpPr>
        <p:spPr>
          <a:xfrm rot="0">
            <a:off x="10374859" y="141605"/>
            <a:ext cx="5218033"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Hierarchy graph</a:t>
            </a:r>
          </a:p>
        </p:txBody>
      </p:sp>
      <p:sp>
        <p:nvSpPr>
          <p:cNvPr name="TextBox 4" id="4"/>
          <p:cNvSpPr txBox="true"/>
          <p:nvPr/>
        </p:nvSpPr>
        <p:spPr>
          <a:xfrm rot="0">
            <a:off x="8526128" y="8283258"/>
            <a:ext cx="9761872" cy="1921509"/>
          </a:xfrm>
          <a:prstGeom prst="rect">
            <a:avLst/>
          </a:prstGeom>
        </p:spPr>
        <p:txBody>
          <a:bodyPr anchor="t" rtlCol="false" tIns="0" lIns="0" bIns="0" rIns="0">
            <a:spAutoFit/>
          </a:bodyPr>
          <a:lstStyle/>
          <a:p>
            <a:pPr algn="ctr">
              <a:lnSpc>
                <a:spcPts val="2240"/>
              </a:lnSpc>
            </a:pPr>
            <a:r>
              <a:rPr lang="en-US" sz="1600">
                <a:solidFill>
                  <a:srgbClr val="000000"/>
                </a:solidFill>
                <a:latin typeface="Canva Sans"/>
              </a:rPr>
              <a:t>Circular hierarchy graphs, also known as sunburst charts or multi-level pie charts, are a type of visualization that displays hierarchical data using nested circles. Each circle represents a level in the hierarchy, with the innermost circle representing the root node and the outermost circle representing the leaves. The area of each segment is proportional to its value, making it easy to compare the relative sizes of each category. These charts can be useful for visualizing the breakdown of a larger category into subcategories, or for exploring the relationships between different levels in a hierarchy.</a:t>
            </a:r>
          </a:p>
        </p:txBody>
      </p:sp>
      <p:pic>
        <p:nvPicPr>
          <p:cNvPr name="Picture 5" id="5"/>
          <p:cNvPicPr>
            <a:picLocks noChangeAspect="true"/>
          </p:cNvPicPr>
          <p:nvPr/>
        </p:nvPicPr>
        <p:blipFill>
          <a:blip r:embed="rId2"/>
          <a:stretch>
            <a:fillRect/>
          </a:stretch>
        </p:blipFill>
        <p:spPr>
          <a:xfrm rot="0">
            <a:off x="-1028700" y="-1028700"/>
            <a:ext cx="10725998" cy="12344400"/>
          </a:xfrm>
          <a:prstGeom prst="rect">
            <a:avLst/>
          </a:prstGeom>
        </p:spPr>
      </p:pic>
    </p:spTree>
  </p:cSld>
  <p:clrMapOvr>
    <a:masterClrMapping/>
  </p:clrMapOvr>
</p:sld>
</file>

<file path=ppt/slides/slide27.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0" y="-66675"/>
            <a:ext cx="18288000" cy="1251584"/>
          </a:xfrm>
          <a:prstGeom prst="rect">
            <a:avLst/>
          </a:prstGeom>
        </p:spPr>
        <p:txBody>
          <a:bodyPr anchor="t" rtlCol="false" tIns="0" lIns="0" bIns="0" rIns="0">
            <a:spAutoFit/>
          </a:bodyPr>
          <a:lstStyle/>
          <a:p>
            <a:pPr algn="ctr">
              <a:lnSpc>
                <a:spcPts val="5040"/>
              </a:lnSpc>
            </a:pPr>
            <a:r>
              <a:rPr lang="en-US" sz="3600">
                <a:solidFill>
                  <a:srgbClr val="000000"/>
                </a:solidFill>
                <a:latin typeface="Canva Sans Bold"/>
              </a:rPr>
              <a:t>How can additional data sources be used to gain more insights into the type of consumers buying different face masks?</a:t>
            </a:r>
          </a:p>
        </p:txBody>
      </p:sp>
      <p:sp>
        <p:nvSpPr>
          <p:cNvPr name="TextBox 3" id="3"/>
          <p:cNvSpPr txBox="true"/>
          <p:nvPr/>
        </p:nvSpPr>
        <p:spPr>
          <a:xfrm rot="0">
            <a:off x="0" y="1566283"/>
            <a:ext cx="18288000" cy="15811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Demographic data </a:t>
            </a:r>
            <a:r>
              <a:rPr lang="en-US" sz="3000">
                <a:solidFill>
                  <a:srgbClr val="000000"/>
                </a:solidFill>
                <a:latin typeface="Canva Sans"/>
              </a:rPr>
              <a:t>like age, gender, income, and location helps to understand consumer preferences. Analyze reviews by different groups and find patterns or differences in feedback, such as younger consumers preferring colorful designs and older consumers preferring plain masks.</a:t>
            </a:r>
          </a:p>
        </p:txBody>
      </p:sp>
      <p:sp>
        <p:nvSpPr>
          <p:cNvPr name="TextBox 4" id="4"/>
          <p:cNvSpPr txBox="true"/>
          <p:nvPr/>
        </p:nvSpPr>
        <p:spPr>
          <a:xfrm rot="0">
            <a:off x="0" y="3629025"/>
            <a:ext cx="18288000" cy="15811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rPr>
              <a:t> </a:t>
            </a:r>
            <a:r>
              <a:rPr lang="en-US" sz="3000">
                <a:solidFill>
                  <a:srgbClr val="000000"/>
                </a:solidFill>
                <a:latin typeface="Canva Sans Bold"/>
              </a:rPr>
              <a:t>Social media data</a:t>
            </a:r>
            <a:r>
              <a:rPr lang="en-US" sz="3000">
                <a:solidFill>
                  <a:srgbClr val="000000"/>
                </a:solidFill>
                <a:latin typeface="Canva Sans"/>
              </a:rPr>
              <a:t> to monitor and analyze conversations and sentiment around different face masks on platforms such as Twitter, Facebook, and Instagram. Using sentiment analysis tools to understand overall sentiment and identify trends and patterns in feedback.</a:t>
            </a:r>
          </a:p>
        </p:txBody>
      </p:sp>
      <p:sp>
        <p:nvSpPr>
          <p:cNvPr name="TextBox 5" id="5"/>
          <p:cNvSpPr txBox="true"/>
          <p:nvPr/>
        </p:nvSpPr>
        <p:spPr>
          <a:xfrm rot="0">
            <a:off x="0" y="5705475"/>
            <a:ext cx="18288000" cy="3181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  Website Analytics:</a:t>
            </a:r>
            <a:r>
              <a:rPr lang="en-US" sz="3000">
                <a:solidFill>
                  <a:srgbClr val="000000"/>
                </a:solidFill>
                <a:latin typeface="Canva Sans"/>
              </a:rPr>
              <a:t> we can use website analytics to understand how consumers are interacting within face mask product pages. We can analyze data such as page views, bounce rates, and conversion rates to see how different types of consumers are engaging with the products. For example, we might find that consumers in certain locations are more likely to view the face mask products, or that consumers who visit the site on mobile devices are more likely to make a purchase.</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0" y="-66675"/>
            <a:ext cx="18288000" cy="1251584"/>
          </a:xfrm>
          <a:prstGeom prst="rect">
            <a:avLst/>
          </a:prstGeom>
        </p:spPr>
        <p:txBody>
          <a:bodyPr anchor="t" rtlCol="false" tIns="0" lIns="0" bIns="0" rIns="0">
            <a:spAutoFit/>
          </a:bodyPr>
          <a:lstStyle/>
          <a:p>
            <a:pPr algn="ctr">
              <a:lnSpc>
                <a:spcPts val="5040"/>
              </a:lnSpc>
            </a:pPr>
            <a:r>
              <a:rPr lang="en-US" sz="3600">
                <a:solidFill>
                  <a:srgbClr val="000000"/>
                </a:solidFill>
                <a:latin typeface="Canva Sans Bold"/>
              </a:rPr>
              <a:t>How can additional data sources be used to gain more insights into the type of consumers buying different face masks?</a:t>
            </a:r>
          </a:p>
        </p:txBody>
      </p:sp>
      <p:sp>
        <p:nvSpPr>
          <p:cNvPr name="TextBox 3" id="3"/>
          <p:cNvSpPr txBox="true"/>
          <p:nvPr/>
        </p:nvSpPr>
        <p:spPr>
          <a:xfrm rot="0">
            <a:off x="0" y="2126138"/>
            <a:ext cx="18288000" cy="21145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    Changes in laws</a:t>
            </a:r>
            <a:r>
              <a:rPr lang="en-US" sz="3000">
                <a:solidFill>
                  <a:srgbClr val="000000"/>
                </a:solidFill>
                <a:latin typeface="Canva Sans"/>
              </a:rPr>
              <a:t> in different countries can have a significant impact on businesses. These changes may create new opportunities, such as expanding into new markets or creating new products, or they may pose challenges, such as compliance with new regulations or changes in supply chain logistics.</a:t>
            </a:r>
          </a:p>
        </p:txBody>
      </p:sp>
      <p:sp>
        <p:nvSpPr>
          <p:cNvPr name="TextBox 4" id="4"/>
          <p:cNvSpPr txBox="true"/>
          <p:nvPr/>
        </p:nvSpPr>
        <p:spPr>
          <a:xfrm rot="0">
            <a:off x="0" y="4524375"/>
            <a:ext cx="18288000" cy="5848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Past COVID cases data</a:t>
            </a:r>
            <a:r>
              <a:rPr lang="en-US" sz="3000">
                <a:solidFill>
                  <a:srgbClr val="000000"/>
                </a:solidFill>
                <a:latin typeface="Canva Sans"/>
              </a:rPr>
              <a:t> can provide insights into how consumer behavior has changed during the pandemic, and how it might continue to change in the future. By analyzing the correlation between COVID cases and face mask sales, businesses can identify trends and patterns that could inform future product development and marketing strategies.</a:t>
            </a:r>
          </a:p>
          <a:p>
            <a:pPr algn="ctr">
              <a:lnSpc>
                <a:spcPts val="4200"/>
              </a:lnSpc>
            </a:pPr>
          </a:p>
          <a:p>
            <a:pPr algn="ctr">
              <a:lnSpc>
                <a:spcPts val="4200"/>
              </a:lnSpc>
            </a:pPr>
            <a:r>
              <a:rPr lang="en-US" sz="3000">
                <a:solidFill>
                  <a:srgbClr val="000000"/>
                </a:solidFill>
                <a:latin typeface="Canva Sans"/>
              </a:rPr>
              <a:t> </a:t>
            </a:r>
            <a:r>
              <a:rPr lang="en-US" sz="3000">
                <a:solidFill>
                  <a:srgbClr val="000000"/>
                </a:solidFill>
                <a:latin typeface="Canva Sans"/>
              </a:rPr>
              <a:t>For example, if there is a correlation between increase in COVID cases and increase in demand for certain types of face masks, businesses can adjust their inventory and production accordingly. Additionally, analyzing the sentiment of reviews during periods of high COVID cases versus low COVID cases can provide insights into how consumer attitudes and preferences are changing, and help businesses to stay ahead of the curve.</a:t>
            </a:r>
          </a:p>
          <a:p>
            <a:pPr algn="ctr">
              <a:lnSpc>
                <a:spcPts val="4200"/>
              </a:lnSpc>
            </a:pP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6163494" y="4274503"/>
            <a:ext cx="5961013"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Thankyou!</a:t>
            </a:r>
          </a:p>
        </p:txBody>
      </p:sp>
      <p:sp>
        <p:nvSpPr>
          <p:cNvPr name="TextBox 3" id="3"/>
          <p:cNvSpPr txBox="true"/>
          <p:nvPr/>
        </p:nvSpPr>
        <p:spPr>
          <a:xfrm rot="0">
            <a:off x="4579709" y="5987136"/>
            <a:ext cx="912858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A Presentation by Group 10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0" y="0"/>
            <a:ext cx="18288000" cy="1847850"/>
          </a:xfrm>
          <a:prstGeom prst="rect">
            <a:avLst/>
          </a:prstGeom>
        </p:spPr>
        <p:txBody>
          <a:bodyPr anchor="t" rtlCol="false" tIns="0" lIns="0" bIns="0" rIns="0">
            <a:spAutoFit/>
          </a:bodyPr>
          <a:lstStyle/>
          <a:p>
            <a:pPr algn="ctr">
              <a:lnSpc>
                <a:spcPts val="7292"/>
              </a:lnSpc>
              <a:spcBef>
                <a:spcPct val="0"/>
              </a:spcBef>
            </a:pPr>
            <a:r>
              <a:rPr lang="en-US" sz="6076" spc="1215">
                <a:solidFill>
                  <a:srgbClr val="000000"/>
                </a:solidFill>
                <a:latin typeface="Glacial Indifference Bold"/>
              </a:rPr>
              <a:t>DATATYPES OF THE VARIOUS ATTRIBUTES OF THE DATASET</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659121">
            <a:off x="-6116940" y="5743246"/>
            <a:ext cx="7502212" cy="7698166"/>
          </a:xfrm>
          <a:prstGeom prst="rect">
            <a:avLst/>
          </a:prstGeom>
        </p:spPr>
      </p:pic>
      <p:sp>
        <p:nvSpPr>
          <p:cNvPr name="TextBox 4" id="4"/>
          <p:cNvSpPr txBox="true"/>
          <p:nvPr/>
        </p:nvSpPr>
        <p:spPr>
          <a:xfrm rot="0">
            <a:off x="656551" y="2141266"/>
            <a:ext cx="6052569" cy="7716122"/>
          </a:xfrm>
          <a:prstGeom prst="rect">
            <a:avLst/>
          </a:prstGeom>
        </p:spPr>
        <p:txBody>
          <a:bodyPr anchor="t" rtlCol="false" tIns="0" lIns="0" bIns="0" rIns="0">
            <a:spAutoFit/>
          </a:bodyPr>
          <a:lstStyle/>
          <a:p>
            <a:pPr algn="ctr">
              <a:lnSpc>
                <a:spcPts val="2920"/>
              </a:lnSpc>
            </a:pPr>
            <a:r>
              <a:rPr lang="en-US" sz="2085">
                <a:solidFill>
                  <a:srgbClr val="000000"/>
                </a:solidFill>
                <a:latin typeface="Canva Sans Bold"/>
              </a:rPr>
              <a:t>reviews.tsv file:</a:t>
            </a:r>
          </a:p>
          <a:p>
            <a:pPr algn="ctr" marL="450342" indent="-225171" lvl="1">
              <a:lnSpc>
                <a:spcPts val="2920"/>
              </a:lnSpc>
              <a:buFont typeface="Arial"/>
              <a:buChar char="•"/>
            </a:pPr>
            <a:r>
              <a:rPr lang="en-US" sz="2085">
                <a:solidFill>
                  <a:srgbClr val="000000"/>
                </a:solidFill>
                <a:latin typeface="Canva Sans"/>
              </a:rPr>
              <a:t>abuseCount: ratio</a:t>
            </a:r>
          </a:p>
          <a:p>
            <a:pPr algn="ctr" marL="450342" indent="-225171" lvl="1">
              <a:lnSpc>
                <a:spcPts val="2920"/>
              </a:lnSpc>
              <a:buFont typeface="Arial"/>
              <a:buChar char="•"/>
            </a:pPr>
            <a:r>
              <a:rPr lang="en-US" sz="2085">
                <a:solidFill>
                  <a:srgbClr val="000000"/>
                </a:solidFill>
                <a:latin typeface="Canva Sans"/>
              </a:rPr>
              <a:t>customerNickname: nominal</a:t>
            </a:r>
          </a:p>
          <a:p>
            <a:pPr algn="ctr" marL="450342" indent="-225171" lvl="1">
              <a:lnSpc>
                <a:spcPts val="2920"/>
              </a:lnSpc>
              <a:buFont typeface="Arial"/>
              <a:buChar char="•"/>
            </a:pPr>
            <a:r>
              <a:rPr lang="en-US" sz="2085">
                <a:solidFill>
                  <a:srgbClr val="000000"/>
                </a:solidFill>
                <a:latin typeface="Canva Sans"/>
              </a:rPr>
              <a:t>helpfulNo: ratio</a:t>
            </a:r>
          </a:p>
          <a:p>
            <a:pPr algn="ctr" marL="450342" indent="-225171" lvl="1">
              <a:lnSpc>
                <a:spcPts val="2920"/>
              </a:lnSpc>
              <a:buFont typeface="Arial"/>
              <a:buChar char="•"/>
            </a:pPr>
            <a:r>
              <a:rPr lang="en-US" sz="2085">
                <a:solidFill>
                  <a:srgbClr val="000000"/>
                </a:solidFill>
                <a:latin typeface="Canva Sans"/>
              </a:rPr>
              <a:t>helpfulYes: ratio</a:t>
            </a:r>
          </a:p>
          <a:p>
            <a:pPr algn="ctr" marL="450342" indent="-225171" lvl="1">
              <a:lnSpc>
                <a:spcPts val="2920"/>
              </a:lnSpc>
              <a:buFont typeface="Arial"/>
              <a:buChar char="•"/>
            </a:pPr>
            <a:r>
              <a:rPr lang="en-US" sz="2085">
                <a:solidFill>
                  <a:srgbClr val="000000"/>
                </a:solidFill>
                <a:latin typeface="Canva Sans"/>
              </a:rPr>
              <a:t>i</a:t>
            </a:r>
            <a:r>
              <a:rPr lang="en-US" sz="2085">
                <a:solidFill>
                  <a:srgbClr val="000000"/>
                </a:solidFill>
                <a:latin typeface="Canva Sans"/>
              </a:rPr>
              <a:t>d: nominal</a:t>
            </a:r>
          </a:p>
          <a:p>
            <a:pPr algn="ctr" marL="450342" indent="-225171" lvl="1">
              <a:lnSpc>
                <a:spcPts val="2920"/>
              </a:lnSpc>
              <a:buFont typeface="Arial"/>
              <a:buChar char="•"/>
            </a:pPr>
            <a:r>
              <a:rPr lang="en-US" sz="2085">
                <a:solidFill>
                  <a:srgbClr val="000000"/>
                </a:solidFill>
                <a:latin typeface="Canva Sans"/>
              </a:rPr>
              <a:t>imagesCount: ratio</a:t>
            </a:r>
          </a:p>
          <a:p>
            <a:pPr algn="ctr" marL="450342" indent="-225171" lvl="1">
              <a:lnSpc>
                <a:spcPts val="2920"/>
              </a:lnSpc>
              <a:buFont typeface="Arial"/>
              <a:buChar char="•"/>
            </a:pPr>
            <a:r>
              <a:rPr lang="en-US" sz="2085">
                <a:solidFill>
                  <a:srgbClr val="000000"/>
                </a:solidFill>
                <a:latin typeface="Canva Sans"/>
              </a:rPr>
              <a:t>languageCode: nominal</a:t>
            </a:r>
          </a:p>
          <a:p>
            <a:pPr algn="ctr" marL="450342" indent="-225171" lvl="1">
              <a:lnSpc>
                <a:spcPts val="2920"/>
              </a:lnSpc>
              <a:buFont typeface="Arial"/>
              <a:buChar char="•"/>
            </a:pPr>
            <a:r>
              <a:rPr lang="en-US" sz="2085">
                <a:solidFill>
                  <a:srgbClr val="000000"/>
                </a:solidFill>
                <a:latin typeface="Canva Sans"/>
              </a:rPr>
              <a:t>postedDate: interval</a:t>
            </a:r>
          </a:p>
          <a:p>
            <a:pPr algn="ctr" marL="450342" indent="-225171" lvl="1">
              <a:lnSpc>
                <a:spcPts val="2920"/>
              </a:lnSpc>
              <a:buFont typeface="Arial"/>
              <a:buChar char="•"/>
            </a:pPr>
            <a:r>
              <a:rPr lang="en-US" sz="2085">
                <a:solidFill>
                  <a:srgbClr val="000000"/>
                </a:solidFill>
                <a:latin typeface="Canva Sans"/>
              </a:rPr>
              <a:t>productId: nominal</a:t>
            </a:r>
          </a:p>
          <a:p>
            <a:pPr algn="ctr" marL="450342" indent="-225171" lvl="1">
              <a:lnSpc>
                <a:spcPts val="2920"/>
              </a:lnSpc>
              <a:buFont typeface="Arial"/>
              <a:buChar char="•"/>
            </a:pPr>
            <a:r>
              <a:rPr lang="en-US" sz="2085">
                <a:solidFill>
                  <a:srgbClr val="000000"/>
                </a:solidFill>
                <a:latin typeface="Canva Sans"/>
              </a:rPr>
              <a:t>profileInfo.ugcSummary.answerCount: ratio</a:t>
            </a:r>
          </a:p>
          <a:p>
            <a:pPr algn="ctr" marL="450342" indent="-225171" lvl="1">
              <a:lnSpc>
                <a:spcPts val="2920"/>
              </a:lnSpc>
              <a:buFont typeface="Arial"/>
              <a:buChar char="•"/>
            </a:pPr>
            <a:r>
              <a:rPr lang="en-US" sz="2085">
                <a:solidFill>
                  <a:srgbClr val="000000"/>
                </a:solidFill>
                <a:latin typeface="Canva Sans"/>
              </a:rPr>
              <a:t>profileInfo.ugcSummary.reviewCount: ratio</a:t>
            </a:r>
          </a:p>
          <a:p>
            <a:pPr algn="ctr" marL="450342" indent="-225171" lvl="1">
              <a:lnSpc>
                <a:spcPts val="2920"/>
              </a:lnSpc>
              <a:buFont typeface="Arial"/>
              <a:buChar char="•"/>
            </a:pPr>
            <a:r>
              <a:rPr lang="en-US" sz="2085">
                <a:solidFill>
                  <a:srgbClr val="000000"/>
                </a:solidFill>
                <a:latin typeface="Canva Sans"/>
              </a:rPr>
              <a:t>ratingValue: ordinal</a:t>
            </a:r>
          </a:p>
          <a:p>
            <a:pPr algn="ctr" marL="450342" indent="-225171" lvl="1">
              <a:lnSpc>
                <a:spcPts val="2920"/>
              </a:lnSpc>
              <a:buFont typeface="Arial"/>
              <a:buChar char="•"/>
            </a:pPr>
            <a:r>
              <a:rPr lang="en-US" sz="2085">
                <a:solidFill>
                  <a:srgbClr val="000000"/>
                </a:solidFill>
                <a:latin typeface="Canva Sans"/>
              </a:rPr>
              <a:t>reviewText: nominal</a:t>
            </a:r>
          </a:p>
          <a:p>
            <a:pPr algn="ctr" marL="450342" indent="-225171" lvl="1">
              <a:lnSpc>
                <a:spcPts val="2920"/>
              </a:lnSpc>
              <a:buFont typeface="Arial"/>
              <a:buChar char="•"/>
            </a:pPr>
            <a:r>
              <a:rPr lang="en-US" sz="2085">
                <a:solidFill>
                  <a:srgbClr val="000000"/>
                </a:solidFill>
                <a:latin typeface="Canva Sans"/>
              </a:rPr>
              <a:t>reviewTitle: nominal</a:t>
            </a:r>
          </a:p>
          <a:p>
            <a:pPr algn="ctr" marL="450342" indent="-225171" lvl="1">
              <a:lnSpc>
                <a:spcPts val="2920"/>
              </a:lnSpc>
              <a:buFont typeface="Arial"/>
              <a:buChar char="•"/>
            </a:pPr>
            <a:r>
              <a:rPr lang="en-US" sz="2085">
                <a:solidFill>
                  <a:srgbClr val="000000"/>
                </a:solidFill>
                <a:latin typeface="Canva Sans"/>
              </a:rPr>
              <a:t>reviewed: nominal</a:t>
            </a:r>
          </a:p>
          <a:p>
            <a:pPr algn="ctr" marL="450342" indent="-225171" lvl="1">
              <a:lnSpc>
                <a:spcPts val="2920"/>
              </a:lnSpc>
              <a:buFont typeface="Arial"/>
              <a:buChar char="•"/>
            </a:pPr>
            <a:r>
              <a:rPr lang="en-US" sz="2085">
                <a:solidFill>
                  <a:srgbClr val="000000"/>
                </a:solidFill>
                <a:latin typeface="Canva Sans"/>
              </a:rPr>
              <a:t>score: ratio</a:t>
            </a:r>
          </a:p>
          <a:p>
            <a:pPr algn="ctr" marL="450342" indent="-225171" lvl="1">
              <a:lnSpc>
                <a:spcPts val="2920"/>
              </a:lnSpc>
              <a:buFont typeface="Arial"/>
              <a:buChar char="•"/>
            </a:pPr>
            <a:r>
              <a:rPr lang="en-US" sz="2085">
                <a:solidFill>
                  <a:srgbClr val="000000"/>
                </a:solidFill>
                <a:latin typeface="Canva Sans"/>
              </a:rPr>
              <a:t>languageCode.1: nominal</a:t>
            </a:r>
          </a:p>
          <a:p>
            <a:pPr algn="ctr" marL="450342" indent="-225171" lvl="1">
              <a:lnSpc>
                <a:spcPts val="2920"/>
              </a:lnSpc>
              <a:buFont typeface="Arial"/>
              <a:buChar char="•"/>
            </a:pPr>
            <a:r>
              <a:rPr lang="en-US" sz="2085">
                <a:solidFill>
                  <a:srgbClr val="000000"/>
                </a:solidFill>
                <a:latin typeface="Canva Sans"/>
              </a:rPr>
              <a:t>translation.reviewText: nominal</a:t>
            </a:r>
          </a:p>
          <a:p>
            <a:pPr algn="ctr" marL="450342" indent="-225171" lvl="1">
              <a:lnSpc>
                <a:spcPts val="2920"/>
              </a:lnSpc>
              <a:buFont typeface="Arial"/>
              <a:buChar char="•"/>
            </a:pPr>
            <a:r>
              <a:rPr lang="en-US" sz="2085">
                <a:solidFill>
                  <a:srgbClr val="000000"/>
                </a:solidFill>
                <a:latin typeface="Canva Sans"/>
              </a:rPr>
              <a:t>translation.reviewTitle: nominal</a:t>
            </a:r>
          </a:p>
          <a:p>
            <a:pPr algn="ctr">
              <a:lnSpc>
                <a:spcPts val="2920"/>
              </a:lnSpc>
            </a:pPr>
          </a:p>
        </p:txBody>
      </p:sp>
      <p:sp>
        <p:nvSpPr>
          <p:cNvPr name="TextBox 5" id="5"/>
          <p:cNvSpPr txBox="true"/>
          <p:nvPr/>
        </p:nvSpPr>
        <p:spPr>
          <a:xfrm rot="0">
            <a:off x="9433758" y="2703189"/>
            <a:ext cx="6769298" cy="53809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 Products.tsv file:</a:t>
            </a:r>
          </a:p>
          <a:p>
            <a:pPr algn="ctr" marL="734059" indent="-367030" lvl="1">
              <a:lnSpc>
                <a:spcPts val="4759"/>
              </a:lnSpc>
              <a:buFont typeface="Arial"/>
              <a:buChar char="•"/>
            </a:pPr>
            <a:r>
              <a:rPr lang="en-US" sz="3399">
                <a:solidFill>
                  <a:srgbClr val="000000"/>
                </a:solidFill>
                <a:latin typeface="Canva Sans"/>
              </a:rPr>
              <a:t>pro</a:t>
            </a:r>
            <a:r>
              <a:rPr lang="en-US" sz="3399">
                <a:solidFill>
                  <a:srgbClr val="000000"/>
                </a:solidFill>
                <a:latin typeface="Canva Sans"/>
              </a:rPr>
              <a:t>duct_id: nominal</a:t>
            </a:r>
          </a:p>
          <a:p>
            <a:pPr algn="ctr" marL="734059" indent="-367030" lvl="1">
              <a:lnSpc>
                <a:spcPts val="4759"/>
              </a:lnSpc>
              <a:buFont typeface="Arial"/>
              <a:buChar char="•"/>
            </a:pPr>
            <a:r>
              <a:rPr lang="en-US" sz="3399">
                <a:solidFill>
                  <a:srgbClr val="000000"/>
                </a:solidFill>
                <a:latin typeface="Canva Sans"/>
              </a:rPr>
              <a:t>product_name: nominal</a:t>
            </a:r>
          </a:p>
          <a:p>
            <a:pPr algn="ctr" marL="734059" indent="-367030" lvl="1">
              <a:lnSpc>
                <a:spcPts val="4759"/>
              </a:lnSpc>
              <a:buFont typeface="Arial"/>
              <a:buChar char="•"/>
            </a:pPr>
            <a:r>
              <a:rPr lang="en-US" sz="3399">
                <a:solidFill>
                  <a:srgbClr val="000000"/>
                </a:solidFill>
                <a:latin typeface="Canva Sans"/>
              </a:rPr>
              <a:t>product_price: ratio</a:t>
            </a:r>
          </a:p>
          <a:p>
            <a:pPr algn="ctr" marL="734059" indent="-367030" lvl="1">
              <a:lnSpc>
                <a:spcPts val="4759"/>
              </a:lnSpc>
              <a:buFont typeface="Arial"/>
              <a:buChar char="•"/>
            </a:pPr>
            <a:r>
              <a:rPr lang="en-US" sz="3399">
                <a:solidFill>
                  <a:srgbClr val="000000"/>
                </a:solidFill>
                <a:latin typeface="Canva Sans"/>
              </a:rPr>
              <a:t>price_currency: nominal</a:t>
            </a:r>
          </a:p>
          <a:p>
            <a:pPr algn="ctr" marL="734059" indent="-367030" lvl="1">
              <a:lnSpc>
                <a:spcPts val="4759"/>
              </a:lnSpc>
              <a:buFont typeface="Arial"/>
              <a:buChar char="•"/>
            </a:pPr>
            <a:r>
              <a:rPr lang="en-US" sz="3399">
                <a:solidFill>
                  <a:srgbClr val="000000"/>
                </a:solidFill>
                <a:latin typeface="Canva Sans"/>
              </a:rPr>
              <a:t>product_availability: nominal</a:t>
            </a:r>
          </a:p>
          <a:p>
            <a:pPr algn="ctr" marL="734059" indent="-367030" lvl="1">
              <a:lnSpc>
                <a:spcPts val="4759"/>
              </a:lnSpc>
              <a:buFont typeface="Arial"/>
              <a:buChar char="•"/>
            </a:pPr>
            <a:r>
              <a:rPr lang="en-US" sz="3399">
                <a:solidFill>
                  <a:srgbClr val="000000"/>
                </a:solidFill>
                <a:latin typeface="Canva Sans"/>
              </a:rPr>
              <a:t>product_url: nominal</a:t>
            </a:r>
          </a:p>
          <a:p>
            <a:pPr algn="ctr" marL="734059" indent="-367030" lvl="1">
              <a:lnSpc>
                <a:spcPts val="4759"/>
              </a:lnSpc>
              <a:buFont typeface="Arial"/>
              <a:buChar char="•"/>
            </a:pPr>
            <a:r>
              <a:rPr lang="en-US" sz="3399">
                <a:solidFill>
                  <a:srgbClr val="000000"/>
                </a:solidFill>
                <a:latin typeface="Canva Sans"/>
              </a:rPr>
              <a:t>source_url: nominal</a:t>
            </a:r>
          </a:p>
          <a:p>
            <a:pPr algn="ctr">
              <a:lnSpc>
                <a:spcPts val="4759"/>
              </a:lnSpc>
            </a:pP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016048">
            <a:off x="12685931" y="-382321"/>
            <a:ext cx="10749463" cy="2687366"/>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570547" y="3055011"/>
            <a:ext cx="2673087" cy="267308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017770" y="3082225"/>
            <a:ext cx="2537115" cy="2537115"/>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659121">
            <a:off x="-4673408" y="5521930"/>
            <a:ext cx="7629294" cy="7828566"/>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684096" y="3184382"/>
            <a:ext cx="2645874" cy="2645874"/>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11383933" y="3184382"/>
            <a:ext cx="2332801" cy="2332801"/>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314078" y="7194313"/>
            <a:ext cx="2304255" cy="2304255"/>
          </a:xfrm>
          <a:prstGeom prst="rect">
            <a:avLst/>
          </a:prstGeom>
        </p:spPr>
      </p:pic>
      <p:pic>
        <p:nvPicPr>
          <p:cNvPr name="Picture 8" id="8"/>
          <p:cNvPicPr>
            <a:picLocks noChangeAspect="true"/>
          </p:cNvPicPr>
          <p:nvPr/>
        </p:nvPicPr>
        <p:blipFill>
          <a:blip r:embed="rId9"/>
          <a:srcRect l="0" t="0" r="0" b="0"/>
          <a:stretch>
            <a:fillRect/>
          </a:stretch>
        </p:blipFill>
        <p:spPr>
          <a:xfrm flipH="false" flipV="false" rot="0">
            <a:off x="2947771" y="7194313"/>
            <a:ext cx="2241901" cy="2241901"/>
          </a:xfrm>
          <a:prstGeom prst="rect">
            <a:avLst/>
          </a:prstGeom>
        </p:spPr>
      </p:pic>
      <p:pic>
        <p:nvPicPr>
          <p:cNvPr name="Picture 9" id="9"/>
          <p:cNvPicPr>
            <a:picLocks noChangeAspect="true"/>
          </p:cNvPicPr>
          <p:nvPr/>
        </p:nvPicPr>
        <p:blipFill>
          <a:blip r:embed="rId10"/>
          <a:srcRect l="0" t="0" r="0" b="0"/>
          <a:stretch>
            <a:fillRect/>
          </a:stretch>
        </p:blipFill>
        <p:spPr>
          <a:xfrm flipH="false" flipV="false" rot="0">
            <a:off x="8421007" y="7220318"/>
            <a:ext cx="2278250" cy="2278250"/>
          </a:xfrm>
          <a:prstGeom prst="rect">
            <a:avLst/>
          </a:prstGeom>
        </p:spPr>
      </p:pic>
      <p:pic>
        <p:nvPicPr>
          <p:cNvPr name="Picture 10" id="10"/>
          <p:cNvPicPr>
            <a:picLocks noChangeAspect="true"/>
          </p:cNvPicPr>
          <p:nvPr/>
        </p:nvPicPr>
        <p:blipFill>
          <a:blip r:embed="rId11"/>
          <a:srcRect l="0" t="0" r="0" b="0"/>
          <a:stretch>
            <a:fillRect/>
          </a:stretch>
        </p:blipFill>
        <p:spPr>
          <a:xfrm flipH="false" flipV="false" rot="0">
            <a:off x="11648331" y="6887975"/>
            <a:ext cx="2215896" cy="2215896"/>
          </a:xfrm>
          <a:prstGeom prst="rect">
            <a:avLst/>
          </a:prstGeom>
        </p:spPr>
      </p:pic>
      <p:pic>
        <p:nvPicPr>
          <p:cNvPr name="Picture 11" id="11"/>
          <p:cNvPicPr>
            <a:picLocks noChangeAspect="true"/>
          </p:cNvPicPr>
          <p:nvPr/>
        </p:nvPicPr>
        <p:blipFill>
          <a:blip r:embed="rId12"/>
          <a:srcRect l="0" t="0" r="0" b="0"/>
          <a:stretch>
            <a:fillRect/>
          </a:stretch>
        </p:blipFill>
        <p:spPr>
          <a:xfrm flipH="false" flipV="false" rot="0">
            <a:off x="15034652" y="6369249"/>
            <a:ext cx="3253348" cy="3253348"/>
          </a:xfrm>
          <a:prstGeom prst="rect">
            <a:avLst/>
          </a:prstGeom>
        </p:spPr>
      </p:pic>
      <p:pic>
        <p:nvPicPr>
          <p:cNvPr name="Picture 12" id="12"/>
          <p:cNvPicPr>
            <a:picLocks noChangeAspect="true"/>
          </p:cNvPicPr>
          <p:nvPr/>
        </p:nvPicPr>
        <p:blipFill>
          <a:blip r:embed="rId13"/>
          <a:srcRect l="0" t="0" r="0" b="0"/>
          <a:stretch>
            <a:fillRect/>
          </a:stretch>
        </p:blipFill>
        <p:spPr>
          <a:xfrm flipH="false" flipV="false" rot="0">
            <a:off x="5523047" y="7194313"/>
            <a:ext cx="2241901" cy="2241901"/>
          </a:xfrm>
          <a:prstGeom prst="rect">
            <a:avLst/>
          </a:prstGeom>
        </p:spPr>
      </p:pic>
      <p:pic>
        <p:nvPicPr>
          <p:cNvPr name="Picture 13" id="13"/>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2016048">
            <a:off x="12395887" y="-852905"/>
            <a:ext cx="10749463" cy="2687366"/>
          </a:xfrm>
          <a:prstGeom prst="rect">
            <a:avLst/>
          </a:prstGeom>
        </p:spPr>
      </p:pic>
      <p:pic>
        <p:nvPicPr>
          <p:cNvPr name="Picture 14" id="14"/>
          <p:cNvPicPr>
            <a:picLocks noChangeAspect="true"/>
          </p:cNvPicPr>
          <p:nvPr/>
        </p:nvPicPr>
        <p:blipFill>
          <a:blip r:embed="rId16"/>
          <a:srcRect l="0" t="0" r="0" b="0"/>
          <a:stretch>
            <a:fillRect/>
          </a:stretch>
        </p:blipFill>
        <p:spPr>
          <a:xfrm flipH="false" flipV="false" rot="0">
            <a:off x="15098983" y="2973466"/>
            <a:ext cx="2754633" cy="2754633"/>
          </a:xfrm>
          <a:prstGeom prst="rect">
            <a:avLst/>
          </a:prstGeom>
        </p:spPr>
      </p:pic>
      <p:sp>
        <p:nvSpPr>
          <p:cNvPr name="TextBox 15" id="15"/>
          <p:cNvSpPr txBox="true"/>
          <p:nvPr/>
        </p:nvSpPr>
        <p:spPr>
          <a:xfrm rot="0">
            <a:off x="0" y="-165582"/>
            <a:ext cx="3651115" cy="2778289"/>
          </a:xfrm>
          <a:prstGeom prst="rect">
            <a:avLst/>
          </a:prstGeom>
        </p:spPr>
        <p:txBody>
          <a:bodyPr anchor="t" rtlCol="false" tIns="0" lIns="0" bIns="0" rIns="0">
            <a:spAutoFit/>
          </a:bodyPr>
          <a:lstStyle/>
          <a:p>
            <a:pPr algn="ctr">
              <a:lnSpc>
                <a:spcPts val="7292"/>
              </a:lnSpc>
            </a:pPr>
            <a:r>
              <a:rPr lang="en-US" sz="6076" spc="1215">
                <a:solidFill>
                  <a:srgbClr val="000000"/>
                </a:solidFill>
                <a:latin typeface="Glacial Indifference Bold"/>
              </a:rPr>
              <a:t>TYPES OF MASKS</a:t>
            </a:r>
          </a:p>
        </p:txBody>
      </p:sp>
      <p:sp>
        <p:nvSpPr>
          <p:cNvPr name="TextBox 16" id="16"/>
          <p:cNvSpPr txBox="true"/>
          <p:nvPr/>
        </p:nvSpPr>
        <p:spPr>
          <a:xfrm rot="0">
            <a:off x="7531981" y="199432"/>
            <a:ext cx="5224298" cy="594155"/>
          </a:xfrm>
          <a:prstGeom prst="rect">
            <a:avLst/>
          </a:prstGeom>
        </p:spPr>
        <p:txBody>
          <a:bodyPr anchor="t" rtlCol="false" tIns="0" lIns="0" bIns="0" rIns="0">
            <a:spAutoFit/>
          </a:bodyPr>
          <a:lstStyle/>
          <a:p>
            <a:pPr algn="ctr">
              <a:lnSpc>
                <a:spcPts val="4614"/>
              </a:lnSpc>
            </a:pPr>
            <a:r>
              <a:rPr lang="en-US" sz="3845" spc="769">
                <a:solidFill>
                  <a:srgbClr val="000000"/>
                </a:solidFill>
                <a:latin typeface="Glacial Indifference"/>
              </a:rPr>
              <a:t>REUSABLE MASKS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326162" y="4018304"/>
            <a:ext cx="2665053" cy="266505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1369943" y="1377455"/>
            <a:ext cx="2640849" cy="264084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473083" y="1232621"/>
            <a:ext cx="2466218" cy="2466218"/>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3445073" y="974845"/>
            <a:ext cx="2578164" cy="2578164"/>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12838428" y="7264124"/>
            <a:ext cx="2552777" cy="2552777"/>
          </a:xfrm>
          <a:prstGeom prst="rect">
            <a:avLst/>
          </a:prstGeom>
        </p:spPr>
      </p:pic>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7659121">
            <a:off x="-4521008" y="5674330"/>
            <a:ext cx="7629294" cy="7828566"/>
          </a:xfrm>
          <a:prstGeom prst="rect">
            <a:avLst/>
          </a:prstGeom>
        </p:spPr>
      </p:pic>
      <p:pic>
        <p:nvPicPr>
          <p:cNvPr name="Picture 8" id="8"/>
          <p:cNvPicPr>
            <a:picLocks noChangeAspect="true"/>
          </p:cNvPicPr>
          <p:nvPr/>
        </p:nvPicPr>
        <p:blipFill>
          <a:blip r:embed="rId9"/>
          <a:srcRect l="0" t="0" r="0" b="0"/>
          <a:stretch>
            <a:fillRect/>
          </a:stretch>
        </p:blipFill>
        <p:spPr>
          <a:xfrm flipH="false" flipV="false" rot="0">
            <a:off x="3268301" y="7175554"/>
            <a:ext cx="2729918" cy="2729918"/>
          </a:xfrm>
          <a:prstGeom prst="rect">
            <a:avLst/>
          </a:prstGeom>
        </p:spPr>
      </p:pic>
      <p:pic>
        <p:nvPicPr>
          <p:cNvPr name="Picture 9" id="9"/>
          <p:cNvPicPr>
            <a:picLocks noChangeAspect="true"/>
          </p:cNvPicPr>
          <p:nvPr/>
        </p:nvPicPr>
        <p:blipFill>
          <a:blip r:embed="rId10"/>
          <a:srcRect l="0" t="0" r="0" b="0"/>
          <a:stretch>
            <a:fillRect/>
          </a:stretch>
        </p:blipFill>
        <p:spPr>
          <a:xfrm flipH="false" flipV="false" rot="0">
            <a:off x="263125" y="7175554"/>
            <a:ext cx="2577518" cy="2577518"/>
          </a:xfrm>
          <a:prstGeom prst="rect">
            <a:avLst/>
          </a:prstGeom>
        </p:spPr>
      </p:pic>
      <p:pic>
        <p:nvPicPr>
          <p:cNvPr name="Picture 10" id="10"/>
          <p:cNvPicPr>
            <a:picLocks noChangeAspect="true"/>
          </p:cNvPicPr>
          <p:nvPr/>
        </p:nvPicPr>
        <p:blipFill>
          <a:blip r:embed="rId11"/>
          <a:srcRect l="0" t="0" r="0" b="0"/>
          <a:stretch>
            <a:fillRect/>
          </a:stretch>
        </p:blipFill>
        <p:spPr>
          <a:xfrm flipH="false" flipV="false" rot="0">
            <a:off x="5051209" y="4070090"/>
            <a:ext cx="2734213" cy="2734213"/>
          </a:xfrm>
          <a:prstGeom prst="rect">
            <a:avLst/>
          </a:prstGeom>
        </p:spPr>
      </p:pic>
      <p:pic>
        <p:nvPicPr>
          <p:cNvPr name="Picture 11" id="11"/>
          <p:cNvPicPr>
            <a:picLocks noChangeAspect="true"/>
          </p:cNvPicPr>
          <p:nvPr/>
        </p:nvPicPr>
        <p:blipFill>
          <a:blip r:embed="rId12"/>
          <a:srcRect l="0" t="0" r="0" b="0"/>
          <a:stretch>
            <a:fillRect/>
          </a:stretch>
        </p:blipFill>
        <p:spPr>
          <a:xfrm flipH="false" flipV="false" rot="0">
            <a:off x="6426843" y="7188315"/>
            <a:ext cx="2717157" cy="2717157"/>
          </a:xfrm>
          <a:prstGeom prst="rect">
            <a:avLst/>
          </a:prstGeom>
        </p:spPr>
      </p:pic>
      <p:pic>
        <p:nvPicPr>
          <p:cNvPr name="Picture 12" id="12"/>
          <p:cNvPicPr>
            <a:picLocks noChangeAspect="true"/>
          </p:cNvPicPr>
          <p:nvPr/>
        </p:nvPicPr>
        <p:blipFill>
          <a:blip r:embed="rId13"/>
          <a:srcRect l="0" t="0" r="0" b="0"/>
          <a:stretch>
            <a:fillRect/>
          </a:stretch>
        </p:blipFill>
        <p:spPr>
          <a:xfrm flipH="false" flipV="false" rot="0">
            <a:off x="9572625" y="7188315"/>
            <a:ext cx="2837178" cy="2837178"/>
          </a:xfrm>
          <a:prstGeom prst="rect">
            <a:avLst/>
          </a:prstGeom>
        </p:spPr>
      </p:pic>
      <p:pic>
        <p:nvPicPr>
          <p:cNvPr name="Picture 13" id="13"/>
          <p:cNvPicPr>
            <a:picLocks noChangeAspect="true"/>
          </p:cNvPicPr>
          <p:nvPr/>
        </p:nvPicPr>
        <p:blipFill>
          <a:blip r:embed="rId14"/>
          <a:srcRect l="0" t="0" r="0" b="0"/>
          <a:stretch>
            <a:fillRect/>
          </a:stretch>
        </p:blipFill>
        <p:spPr>
          <a:xfrm flipH="false" flipV="false" rot="0">
            <a:off x="12732672" y="4259069"/>
            <a:ext cx="2764290" cy="2764290"/>
          </a:xfrm>
          <a:prstGeom prst="rect">
            <a:avLst/>
          </a:prstGeom>
        </p:spPr>
      </p:pic>
      <p:sp>
        <p:nvSpPr>
          <p:cNvPr name="TextBox 14" id="14"/>
          <p:cNvSpPr txBox="true"/>
          <p:nvPr/>
        </p:nvSpPr>
        <p:spPr>
          <a:xfrm rot="0">
            <a:off x="-412401" y="0"/>
            <a:ext cx="4426627" cy="2754909"/>
          </a:xfrm>
          <a:prstGeom prst="rect">
            <a:avLst/>
          </a:prstGeom>
        </p:spPr>
        <p:txBody>
          <a:bodyPr anchor="t" rtlCol="false" tIns="0" lIns="0" bIns="0" rIns="0">
            <a:spAutoFit/>
          </a:bodyPr>
          <a:lstStyle/>
          <a:p>
            <a:pPr algn="ctr">
              <a:lnSpc>
                <a:spcPts val="7230"/>
              </a:lnSpc>
            </a:pPr>
            <a:r>
              <a:rPr lang="en-US" sz="6025" spc="1205">
                <a:solidFill>
                  <a:srgbClr val="000000"/>
                </a:solidFill>
                <a:latin typeface="Glacial Indifference Bold"/>
              </a:rPr>
              <a:t>TYPES OF MASKS</a:t>
            </a:r>
          </a:p>
        </p:txBody>
      </p:sp>
      <p:sp>
        <p:nvSpPr>
          <p:cNvPr name="TextBox 15" id="15"/>
          <p:cNvSpPr txBox="true"/>
          <p:nvPr/>
        </p:nvSpPr>
        <p:spPr>
          <a:xfrm rot="0">
            <a:off x="6819557" y="409291"/>
            <a:ext cx="6894069" cy="619409"/>
          </a:xfrm>
          <a:prstGeom prst="rect">
            <a:avLst/>
          </a:prstGeom>
        </p:spPr>
        <p:txBody>
          <a:bodyPr anchor="t" rtlCol="false" tIns="0" lIns="0" bIns="0" rIns="0">
            <a:spAutoFit/>
          </a:bodyPr>
          <a:lstStyle/>
          <a:p>
            <a:pPr algn="ctr">
              <a:lnSpc>
                <a:spcPts val="4898"/>
              </a:lnSpc>
            </a:pPr>
            <a:r>
              <a:rPr lang="en-US" sz="4081" spc="816">
                <a:solidFill>
                  <a:srgbClr val="000000"/>
                </a:solidFill>
                <a:latin typeface="Glacial Indifference"/>
              </a:rPr>
              <a:t>DISPOSABLE MASKS</a:t>
            </a:r>
          </a:p>
        </p:txBody>
      </p:sp>
      <p:pic>
        <p:nvPicPr>
          <p:cNvPr name="Picture 16" id="16"/>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2016048">
            <a:off x="12535921" y="-368838"/>
            <a:ext cx="10749463" cy="2687366"/>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659121">
            <a:off x="-5735428" y="5502740"/>
            <a:ext cx="7502212" cy="7698166"/>
          </a:xfrm>
          <a:prstGeom prst="rect">
            <a:avLst/>
          </a:prstGeom>
        </p:spPr>
      </p:pic>
      <p:pic>
        <p:nvPicPr>
          <p:cNvPr name="Picture 3" id="3"/>
          <p:cNvPicPr>
            <a:picLocks noChangeAspect="true"/>
          </p:cNvPicPr>
          <p:nvPr/>
        </p:nvPicPr>
        <p:blipFill>
          <a:blip r:embed="rId4"/>
          <a:srcRect l="0" t="0" r="391" b="0"/>
          <a:stretch>
            <a:fillRect/>
          </a:stretch>
        </p:blipFill>
        <p:spPr>
          <a:xfrm flipH="false" flipV="false" rot="0">
            <a:off x="244103" y="2301214"/>
            <a:ext cx="10495234" cy="5684572"/>
          </a:xfrm>
          <a:prstGeom prst="rect">
            <a:avLst/>
          </a:prstGeom>
        </p:spPr>
      </p:pic>
      <p:pic>
        <p:nvPicPr>
          <p:cNvPr name="Picture 4" id="4"/>
          <p:cNvPicPr>
            <a:picLocks noChangeAspect="true"/>
          </p:cNvPicPr>
          <p:nvPr/>
        </p:nvPicPr>
        <p:blipFill>
          <a:blip r:embed="rId5"/>
          <a:srcRect l="0" t="0" r="0" b="44460"/>
          <a:stretch>
            <a:fillRect/>
          </a:stretch>
        </p:blipFill>
        <p:spPr>
          <a:xfrm flipH="false" flipV="false" rot="0">
            <a:off x="11064052" y="2301214"/>
            <a:ext cx="6369229" cy="3599025"/>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016048">
            <a:off x="12838331" y="-229921"/>
            <a:ext cx="10749463" cy="2687366"/>
          </a:xfrm>
          <a:prstGeom prst="rect">
            <a:avLst/>
          </a:prstGeom>
        </p:spPr>
      </p:pic>
      <p:sp>
        <p:nvSpPr>
          <p:cNvPr name="TextBox 6" id="6"/>
          <p:cNvSpPr txBox="true"/>
          <p:nvPr/>
        </p:nvSpPr>
        <p:spPr>
          <a:xfrm rot="0">
            <a:off x="0" y="104775"/>
            <a:ext cx="18288000" cy="1847850"/>
          </a:xfrm>
          <a:prstGeom prst="rect">
            <a:avLst/>
          </a:prstGeom>
        </p:spPr>
        <p:txBody>
          <a:bodyPr anchor="t" rtlCol="false" tIns="0" lIns="0" bIns="0" rIns="0">
            <a:spAutoFit/>
          </a:bodyPr>
          <a:lstStyle/>
          <a:p>
            <a:pPr algn="ctr">
              <a:lnSpc>
                <a:spcPts val="7292"/>
              </a:lnSpc>
              <a:spcBef>
                <a:spcPct val="0"/>
              </a:spcBef>
            </a:pPr>
            <a:r>
              <a:rPr lang="en-US" sz="6076" spc="1215">
                <a:solidFill>
                  <a:srgbClr val="000000"/>
                </a:solidFill>
                <a:latin typeface="Glacial Indifference"/>
              </a:rPr>
              <a:t>SOME GENERAL VISUALIZATIONS AND INFERENCES FROM THE DATASET</a:t>
            </a:r>
          </a:p>
        </p:txBody>
      </p:sp>
      <p:sp>
        <p:nvSpPr>
          <p:cNvPr name="TextBox 7" id="7"/>
          <p:cNvSpPr txBox="true"/>
          <p:nvPr/>
        </p:nvSpPr>
        <p:spPr>
          <a:xfrm rot="0">
            <a:off x="4091936" y="8271536"/>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570196" y="8313929"/>
            <a:ext cx="9843049" cy="1037893"/>
          </a:xfrm>
          <a:prstGeom prst="rect">
            <a:avLst/>
          </a:prstGeom>
        </p:spPr>
        <p:txBody>
          <a:bodyPr anchor="t" rtlCol="false" tIns="0" lIns="0" bIns="0" rIns="0">
            <a:spAutoFit/>
          </a:bodyPr>
          <a:lstStyle/>
          <a:p>
            <a:pPr algn="ctr">
              <a:lnSpc>
                <a:spcPts val="2776"/>
              </a:lnSpc>
            </a:pPr>
            <a:r>
              <a:rPr lang="en-US" sz="1983">
                <a:solidFill>
                  <a:srgbClr val="000000"/>
                </a:solidFill>
                <a:latin typeface="Canva Sans"/>
              </a:rPr>
              <a:t>This column chart compares the reviews of every mask.We can easily observe that 5 masks have total positive reviews(rating 50) more than 200. And with this observation we can say that these are most popular masks.</a:t>
            </a:r>
          </a:p>
        </p:txBody>
      </p:sp>
      <p:sp>
        <p:nvSpPr>
          <p:cNvPr name="TextBox 9" id="9"/>
          <p:cNvSpPr txBox="true"/>
          <p:nvPr/>
        </p:nvSpPr>
        <p:spPr>
          <a:xfrm rot="0">
            <a:off x="10914135" y="6596120"/>
            <a:ext cx="7201953" cy="1389666"/>
          </a:xfrm>
          <a:prstGeom prst="rect">
            <a:avLst/>
          </a:prstGeom>
        </p:spPr>
        <p:txBody>
          <a:bodyPr anchor="t" rtlCol="false" tIns="0" lIns="0" bIns="0" rIns="0">
            <a:spAutoFit/>
          </a:bodyPr>
          <a:lstStyle/>
          <a:p>
            <a:pPr algn="ctr">
              <a:lnSpc>
                <a:spcPts val="2780"/>
              </a:lnSpc>
            </a:pPr>
            <a:r>
              <a:rPr lang="en-US" sz="1985">
                <a:solidFill>
                  <a:srgbClr val="000000"/>
                </a:solidFill>
                <a:latin typeface="Canva Sans"/>
              </a:rPr>
              <a:t>In this table we can see the total reviews per mask and compare their price range with other masks. It is easily observed that these popular masks are not so costly. It is  easily affordable.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705249" y="2339573"/>
            <a:ext cx="2877502" cy="287750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1547402" y="2499918"/>
            <a:ext cx="2717157" cy="2717157"/>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4152894" y="2265998"/>
            <a:ext cx="2877502" cy="2877502"/>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321486" y="2189596"/>
            <a:ext cx="2953904" cy="2953904"/>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016048">
            <a:off x="12295404" y="-220174"/>
            <a:ext cx="10749463" cy="2687366"/>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15026559" y="2264584"/>
            <a:ext cx="3027479" cy="3027479"/>
          </a:xfrm>
          <a:prstGeom prst="rect">
            <a:avLst/>
          </a:prstGeom>
        </p:spPr>
      </p:pic>
      <p:sp>
        <p:nvSpPr>
          <p:cNvPr name="TextBox 8" id="8"/>
          <p:cNvSpPr txBox="true"/>
          <p:nvPr/>
        </p:nvSpPr>
        <p:spPr>
          <a:xfrm rot="0">
            <a:off x="3239382" y="-9525"/>
            <a:ext cx="12817328" cy="1038225"/>
          </a:xfrm>
          <a:prstGeom prst="rect">
            <a:avLst/>
          </a:prstGeom>
        </p:spPr>
        <p:txBody>
          <a:bodyPr anchor="t" rtlCol="false" tIns="0" lIns="0" bIns="0" rIns="0">
            <a:spAutoFit/>
          </a:bodyPr>
          <a:lstStyle/>
          <a:p>
            <a:pPr algn="ctr">
              <a:lnSpc>
                <a:spcPts val="8100"/>
              </a:lnSpc>
            </a:pPr>
            <a:r>
              <a:rPr lang="en-US" sz="6750" spc="1350">
                <a:solidFill>
                  <a:srgbClr val="000000"/>
                </a:solidFill>
                <a:latin typeface="Glacial Indifference Bold"/>
              </a:rPr>
              <a:t>MOST POPULAR MASKS</a:t>
            </a:r>
          </a:p>
        </p:txBody>
      </p:sp>
      <p:sp>
        <p:nvSpPr>
          <p:cNvPr name="TextBox 9" id="9"/>
          <p:cNvSpPr txBox="true"/>
          <p:nvPr/>
        </p:nvSpPr>
        <p:spPr>
          <a:xfrm rot="0">
            <a:off x="0" y="5671278"/>
            <a:ext cx="3859196" cy="840395"/>
          </a:xfrm>
          <a:prstGeom prst="rect">
            <a:avLst/>
          </a:prstGeom>
        </p:spPr>
        <p:txBody>
          <a:bodyPr anchor="t" rtlCol="false" tIns="0" lIns="0" bIns="0" rIns="0">
            <a:spAutoFit/>
          </a:bodyPr>
          <a:lstStyle/>
          <a:p>
            <a:pPr algn="ctr">
              <a:lnSpc>
                <a:spcPts val="2279"/>
              </a:lnSpc>
            </a:pPr>
            <a:r>
              <a:rPr lang="en-US" sz="1628">
                <a:solidFill>
                  <a:srgbClr val="000000"/>
                </a:solidFill>
                <a:latin typeface="Canva Sans Bold"/>
              </a:rPr>
              <a:t>SunJoy K95,professional protective disposable mask</a:t>
            </a:r>
          </a:p>
          <a:p>
            <a:pPr algn="ctr">
              <a:lnSpc>
                <a:spcPts val="2279"/>
              </a:lnSpc>
            </a:pPr>
            <a:r>
              <a:rPr lang="en-US" sz="1628">
                <a:solidFill>
                  <a:srgbClr val="000000"/>
                </a:solidFill>
                <a:latin typeface="Canva Sans Bold"/>
              </a:rPr>
              <a:t>10 masks</a:t>
            </a:r>
          </a:p>
        </p:txBody>
      </p:sp>
      <p:sp>
        <p:nvSpPr>
          <p:cNvPr name="TextBox 10" id="10"/>
          <p:cNvSpPr txBox="true"/>
          <p:nvPr/>
        </p:nvSpPr>
        <p:spPr>
          <a:xfrm rot="0">
            <a:off x="862791" y="6639844"/>
            <a:ext cx="1871294" cy="302364"/>
          </a:xfrm>
          <a:prstGeom prst="rect">
            <a:avLst/>
          </a:prstGeom>
        </p:spPr>
        <p:txBody>
          <a:bodyPr anchor="t" rtlCol="false" tIns="0" lIns="0" bIns="0" rIns="0">
            <a:spAutoFit/>
          </a:bodyPr>
          <a:lstStyle/>
          <a:p>
            <a:pPr algn="ctr">
              <a:lnSpc>
                <a:spcPts val="2536"/>
              </a:lnSpc>
            </a:pPr>
            <a:r>
              <a:rPr lang="en-US" sz="1812">
                <a:solidFill>
                  <a:srgbClr val="000000"/>
                </a:solidFill>
                <a:latin typeface="Canva Sans"/>
              </a:rPr>
              <a:t>Price:8.86AUD</a:t>
            </a:r>
          </a:p>
        </p:txBody>
      </p:sp>
      <p:sp>
        <p:nvSpPr>
          <p:cNvPr name="TextBox 11" id="11"/>
          <p:cNvSpPr txBox="true"/>
          <p:nvPr/>
        </p:nvSpPr>
        <p:spPr>
          <a:xfrm rot="0">
            <a:off x="4657066" y="6639844"/>
            <a:ext cx="1871294" cy="302364"/>
          </a:xfrm>
          <a:prstGeom prst="rect">
            <a:avLst/>
          </a:prstGeom>
        </p:spPr>
        <p:txBody>
          <a:bodyPr anchor="t" rtlCol="false" tIns="0" lIns="0" bIns="0" rIns="0">
            <a:spAutoFit/>
          </a:bodyPr>
          <a:lstStyle/>
          <a:p>
            <a:pPr algn="ctr">
              <a:lnSpc>
                <a:spcPts val="2536"/>
              </a:lnSpc>
            </a:pPr>
            <a:r>
              <a:rPr lang="en-US" sz="1812">
                <a:solidFill>
                  <a:srgbClr val="000000"/>
                </a:solidFill>
                <a:latin typeface="Canva Sans"/>
              </a:rPr>
              <a:t>Price:17.72AUD</a:t>
            </a:r>
          </a:p>
        </p:txBody>
      </p:sp>
      <p:sp>
        <p:nvSpPr>
          <p:cNvPr name="TextBox 12" id="12"/>
          <p:cNvSpPr txBox="true"/>
          <p:nvPr/>
        </p:nvSpPr>
        <p:spPr>
          <a:xfrm rot="0">
            <a:off x="15798842" y="6639844"/>
            <a:ext cx="1871294" cy="302364"/>
          </a:xfrm>
          <a:prstGeom prst="rect">
            <a:avLst/>
          </a:prstGeom>
        </p:spPr>
        <p:txBody>
          <a:bodyPr anchor="t" rtlCol="false" tIns="0" lIns="0" bIns="0" rIns="0">
            <a:spAutoFit/>
          </a:bodyPr>
          <a:lstStyle/>
          <a:p>
            <a:pPr algn="ctr">
              <a:lnSpc>
                <a:spcPts val="2536"/>
              </a:lnSpc>
            </a:pPr>
            <a:r>
              <a:rPr lang="en-US" sz="1812">
                <a:solidFill>
                  <a:srgbClr val="000000"/>
                </a:solidFill>
                <a:latin typeface="Canva Sans"/>
              </a:rPr>
              <a:t>Price:17.72AUD</a:t>
            </a:r>
          </a:p>
        </p:txBody>
      </p:sp>
      <p:sp>
        <p:nvSpPr>
          <p:cNvPr name="TextBox 13" id="13"/>
          <p:cNvSpPr txBox="true"/>
          <p:nvPr/>
        </p:nvSpPr>
        <p:spPr>
          <a:xfrm rot="0">
            <a:off x="8451342" y="6639844"/>
            <a:ext cx="1871294" cy="302364"/>
          </a:xfrm>
          <a:prstGeom prst="rect">
            <a:avLst/>
          </a:prstGeom>
        </p:spPr>
        <p:txBody>
          <a:bodyPr anchor="t" rtlCol="false" tIns="0" lIns="0" bIns="0" rIns="0">
            <a:spAutoFit/>
          </a:bodyPr>
          <a:lstStyle/>
          <a:p>
            <a:pPr algn="ctr">
              <a:lnSpc>
                <a:spcPts val="2536"/>
              </a:lnSpc>
            </a:pPr>
            <a:r>
              <a:rPr lang="en-US" sz="1812">
                <a:solidFill>
                  <a:srgbClr val="000000"/>
                </a:solidFill>
                <a:latin typeface="Canva Sans"/>
              </a:rPr>
              <a:t>Price:22.44AUD</a:t>
            </a:r>
          </a:p>
        </p:txBody>
      </p:sp>
      <p:sp>
        <p:nvSpPr>
          <p:cNvPr name="TextBox 14" id="14"/>
          <p:cNvSpPr txBox="true"/>
          <p:nvPr/>
        </p:nvSpPr>
        <p:spPr>
          <a:xfrm rot="0">
            <a:off x="12246686" y="6639844"/>
            <a:ext cx="1871294" cy="302364"/>
          </a:xfrm>
          <a:prstGeom prst="rect">
            <a:avLst/>
          </a:prstGeom>
        </p:spPr>
        <p:txBody>
          <a:bodyPr anchor="t" rtlCol="false" tIns="0" lIns="0" bIns="0" rIns="0">
            <a:spAutoFit/>
          </a:bodyPr>
          <a:lstStyle/>
          <a:p>
            <a:pPr algn="ctr">
              <a:lnSpc>
                <a:spcPts val="2536"/>
              </a:lnSpc>
            </a:pPr>
            <a:r>
              <a:rPr lang="en-US" sz="1812">
                <a:solidFill>
                  <a:srgbClr val="000000"/>
                </a:solidFill>
                <a:latin typeface="Canva Sans"/>
              </a:rPr>
              <a:t>Price:15.35AUD</a:t>
            </a:r>
          </a:p>
        </p:txBody>
      </p:sp>
      <p:sp>
        <p:nvSpPr>
          <p:cNvPr name="TextBox 15" id="15"/>
          <p:cNvSpPr txBox="true"/>
          <p:nvPr/>
        </p:nvSpPr>
        <p:spPr>
          <a:xfrm rot="0">
            <a:off x="3958118" y="5671278"/>
            <a:ext cx="3400350" cy="840395"/>
          </a:xfrm>
          <a:prstGeom prst="rect">
            <a:avLst/>
          </a:prstGeom>
        </p:spPr>
        <p:txBody>
          <a:bodyPr anchor="t" rtlCol="false" tIns="0" lIns="0" bIns="0" rIns="0">
            <a:spAutoFit/>
          </a:bodyPr>
          <a:lstStyle/>
          <a:p>
            <a:pPr algn="ctr">
              <a:lnSpc>
                <a:spcPts val="2279"/>
              </a:lnSpc>
            </a:pPr>
            <a:r>
              <a:rPr lang="en-US" sz="1628">
                <a:solidFill>
                  <a:srgbClr val="000000"/>
                </a:solidFill>
                <a:latin typeface="Canva Sans Bold"/>
              </a:rPr>
              <a:t>Kitsch 100% cotton resuable mask, leopard</a:t>
            </a:r>
          </a:p>
          <a:p>
            <a:pPr algn="ctr">
              <a:lnSpc>
                <a:spcPts val="2279"/>
              </a:lnSpc>
            </a:pPr>
            <a:r>
              <a:rPr lang="en-US" sz="1628">
                <a:solidFill>
                  <a:srgbClr val="000000"/>
                </a:solidFill>
                <a:latin typeface="Canva Sans Bold"/>
              </a:rPr>
              <a:t>3 masks</a:t>
            </a:r>
          </a:p>
        </p:txBody>
      </p:sp>
      <p:sp>
        <p:nvSpPr>
          <p:cNvPr name="TextBox 16" id="16"/>
          <p:cNvSpPr txBox="true"/>
          <p:nvPr/>
        </p:nvSpPr>
        <p:spPr>
          <a:xfrm rot="0">
            <a:off x="14812706" y="5671278"/>
            <a:ext cx="3475294" cy="840395"/>
          </a:xfrm>
          <a:prstGeom prst="rect">
            <a:avLst/>
          </a:prstGeom>
        </p:spPr>
        <p:txBody>
          <a:bodyPr anchor="t" rtlCol="false" tIns="0" lIns="0" bIns="0" rIns="0">
            <a:spAutoFit/>
          </a:bodyPr>
          <a:lstStyle/>
          <a:p>
            <a:pPr algn="ctr">
              <a:lnSpc>
                <a:spcPts val="2279"/>
              </a:lnSpc>
            </a:pPr>
            <a:r>
              <a:rPr lang="en-US" sz="1628">
                <a:solidFill>
                  <a:srgbClr val="000000"/>
                </a:solidFill>
                <a:latin typeface="Canva Sans Bold"/>
              </a:rPr>
              <a:t>Kitsch 100% cotton resuable mask, Neutral</a:t>
            </a:r>
          </a:p>
          <a:p>
            <a:pPr algn="ctr">
              <a:lnSpc>
                <a:spcPts val="2279"/>
              </a:lnSpc>
            </a:pPr>
            <a:r>
              <a:rPr lang="en-US" sz="1628">
                <a:solidFill>
                  <a:srgbClr val="000000"/>
                </a:solidFill>
                <a:latin typeface="Canva Sans Bold"/>
              </a:rPr>
              <a:t>3 masks</a:t>
            </a:r>
          </a:p>
        </p:txBody>
      </p:sp>
      <p:sp>
        <p:nvSpPr>
          <p:cNvPr name="TextBox 17" id="17"/>
          <p:cNvSpPr txBox="true"/>
          <p:nvPr/>
        </p:nvSpPr>
        <p:spPr>
          <a:xfrm rot="0">
            <a:off x="7457391" y="5671278"/>
            <a:ext cx="3859196" cy="840395"/>
          </a:xfrm>
          <a:prstGeom prst="rect">
            <a:avLst/>
          </a:prstGeom>
        </p:spPr>
        <p:txBody>
          <a:bodyPr anchor="t" rtlCol="false" tIns="0" lIns="0" bIns="0" rIns="0">
            <a:spAutoFit/>
          </a:bodyPr>
          <a:lstStyle/>
          <a:p>
            <a:pPr algn="ctr">
              <a:lnSpc>
                <a:spcPts val="2279"/>
              </a:lnSpc>
            </a:pPr>
            <a:r>
              <a:rPr lang="en-US" sz="1628">
                <a:solidFill>
                  <a:srgbClr val="000000"/>
                </a:solidFill>
                <a:latin typeface="Canva Sans Bold"/>
              </a:rPr>
              <a:t>Kosette Nano reusable face protection mask</a:t>
            </a:r>
          </a:p>
          <a:p>
            <a:pPr algn="ctr">
              <a:lnSpc>
                <a:spcPts val="2279"/>
              </a:lnSpc>
            </a:pPr>
            <a:r>
              <a:rPr lang="en-US" sz="1628">
                <a:solidFill>
                  <a:srgbClr val="000000"/>
                </a:solidFill>
                <a:latin typeface="Canva Sans Bold"/>
              </a:rPr>
              <a:t>1 mask</a:t>
            </a:r>
          </a:p>
        </p:txBody>
      </p:sp>
      <p:sp>
        <p:nvSpPr>
          <p:cNvPr name="TextBox 18" id="18"/>
          <p:cNvSpPr txBox="true"/>
          <p:nvPr/>
        </p:nvSpPr>
        <p:spPr>
          <a:xfrm rot="0">
            <a:off x="11411837" y="5671278"/>
            <a:ext cx="3288176" cy="840395"/>
          </a:xfrm>
          <a:prstGeom prst="rect">
            <a:avLst/>
          </a:prstGeom>
        </p:spPr>
        <p:txBody>
          <a:bodyPr anchor="t" rtlCol="false" tIns="0" lIns="0" bIns="0" rIns="0">
            <a:spAutoFit/>
          </a:bodyPr>
          <a:lstStyle/>
          <a:p>
            <a:pPr algn="ctr">
              <a:lnSpc>
                <a:spcPts val="2279"/>
              </a:lnSpc>
            </a:pPr>
            <a:r>
              <a:rPr lang="en-US" sz="1628">
                <a:solidFill>
                  <a:srgbClr val="000000"/>
                </a:solidFill>
                <a:latin typeface="Canva Sans Bold"/>
              </a:rPr>
              <a:t>Zidian disposable protective mask</a:t>
            </a:r>
          </a:p>
          <a:p>
            <a:pPr algn="ctr">
              <a:lnSpc>
                <a:spcPts val="2279"/>
              </a:lnSpc>
            </a:pPr>
            <a:r>
              <a:rPr lang="en-US" sz="1628">
                <a:solidFill>
                  <a:srgbClr val="000000"/>
                </a:solidFill>
                <a:latin typeface="Canva Sans Bold"/>
              </a:rPr>
              <a:t>50 masks</a:t>
            </a:r>
          </a:p>
        </p:txBody>
      </p:sp>
      <p:sp>
        <p:nvSpPr>
          <p:cNvPr name="TextBox 19" id="19"/>
          <p:cNvSpPr txBox="true"/>
          <p:nvPr/>
        </p:nvSpPr>
        <p:spPr>
          <a:xfrm rot="0">
            <a:off x="556894" y="1560034"/>
            <a:ext cx="2483088" cy="302364"/>
          </a:xfrm>
          <a:prstGeom prst="rect">
            <a:avLst/>
          </a:prstGeom>
        </p:spPr>
        <p:txBody>
          <a:bodyPr anchor="t" rtlCol="false" tIns="0" lIns="0" bIns="0" rIns="0">
            <a:spAutoFit/>
          </a:bodyPr>
          <a:lstStyle/>
          <a:p>
            <a:pPr algn="ctr">
              <a:lnSpc>
                <a:spcPts val="2536"/>
              </a:lnSpc>
            </a:pPr>
            <a:r>
              <a:rPr lang="en-US" sz="1812">
                <a:solidFill>
                  <a:srgbClr val="000000"/>
                </a:solidFill>
                <a:latin typeface="Canva Sans"/>
              </a:rPr>
              <a:t>Product ID: 101955</a:t>
            </a:r>
          </a:p>
        </p:txBody>
      </p:sp>
      <p:sp>
        <p:nvSpPr>
          <p:cNvPr name="TextBox 20" id="20"/>
          <p:cNvSpPr txBox="true"/>
          <p:nvPr/>
        </p:nvSpPr>
        <p:spPr>
          <a:xfrm rot="0">
            <a:off x="4152894" y="1560034"/>
            <a:ext cx="2483088" cy="302364"/>
          </a:xfrm>
          <a:prstGeom prst="rect">
            <a:avLst/>
          </a:prstGeom>
        </p:spPr>
        <p:txBody>
          <a:bodyPr anchor="t" rtlCol="false" tIns="0" lIns="0" bIns="0" rIns="0">
            <a:spAutoFit/>
          </a:bodyPr>
          <a:lstStyle/>
          <a:p>
            <a:pPr algn="ctr">
              <a:lnSpc>
                <a:spcPts val="2536"/>
              </a:lnSpc>
            </a:pPr>
            <a:r>
              <a:rPr lang="en-US" sz="1812">
                <a:solidFill>
                  <a:srgbClr val="000000"/>
                </a:solidFill>
                <a:latin typeface="Canva Sans"/>
              </a:rPr>
              <a:t>Product ID: 100237</a:t>
            </a:r>
          </a:p>
        </p:txBody>
      </p:sp>
      <p:sp>
        <p:nvSpPr>
          <p:cNvPr name="TextBox 21" id="21"/>
          <p:cNvSpPr txBox="true"/>
          <p:nvPr/>
        </p:nvSpPr>
        <p:spPr>
          <a:xfrm rot="0">
            <a:off x="7902456" y="1397579"/>
            <a:ext cx="2483088" cy="941994"/>
          </a:xfrm>
          <a:prstGeom prst="rect">
            <a:avLst/>
          </a:prstGeom>
        </p:spPr>
        <p:txBody>
          <a:bodyPr anchor="t" rtlCol="false" tIns="0" lIns="0" bIns="0" rIns="0">
            <a:spAutoFit/>
          </a:bodyPr>
          <a:lstStyle/>
          <a:p>
            <a:pPr algn="ctr">
              <a:lnSpc>
                <a:spcPts val="2536"/>
              </a:lnSpc>
            </a:pPr>
            <a:r>
              <a:rPr lang="en-US" sz="1812">
                <a:solidFill>
                  <a:srgbClr val="000000"/>
                </a:solidFill>
                <a:latin typeface="Canva Sans"/>
              </a:rPr>
              <a:t>Product ID: 99830</a:t>
            </a:r>
          </a:p>
          <a:p>
            <a:pPr algn="ctr">
              <a:lnSpc>
                <a:spcPts val="2536"/>
              </a:lnSpc>
            </a:pPr>
            <a:r>
              <a:rPr lang="en-US" sz="1812">
                <a:solidFill>
                  <a:srgbClr val="000000"/>
                </a:solidFill>
                <a:latin typeface="Canva Sans"/>
              </a:rPr>
              <a:t>and</a:t>
            </a:r>
          </a:p>
          <a:p>
            <a:pPr algn="ctr">
              <a:lnSpc>
                <a:spcPts val="2536"/>
              </a:lnSpc>
            </a:pPr>
            <a:r>
              <a:rPr lang="en-US" sz="1812">
                <a:solidFill>
                  <a:srgbClr val="000000"/>
                </a:solidFill>
                <a:latin typeface="Canva Sans"/>
              </a:rPr>
              <a:t>99829</a:t>
            </a:r>
          </a:p>
        </p:txBody>
      </p:sp>
      <p:sp>
        <p:nvSpPr>
          <p:cNvPr name="TextBox 22" id="22"/>
          <p:cNvSpPr txBox="true"/>
          <p:nvPr/>
        </p:nvSpPr>
        <p:spPr>
          <a:xfrm rot="0">
            <a:off x="11634892" y="1580500"/>
            <a:ext cx="2483088" cy="302364"/>
          </a:xfrm>
          <a:prstGeom prst="rect">
            <a:avLst/>
          </a:prstGeom>
        </p:spPr>
        <p:txBody>
          <a:bodyPr anchor="t" rtlCol="false" tIns="0" lIns="0" bIns="0" rIns="0">
            <a:spAutoFit/>
          </a:bodyPr>
          <a:lstStyle/>
          <a:p>
            <a:pPr algn="ctr">
              <a:lnSpc>
                <a:spcPts val="2536"/>
              </a:lnSpc>
            </a:pPr>
            <a:r>
              <a:rPr lang="en-US" sz="1812">
                <a:solidFill>
                  <a:srgbClr val="000000"/>
                </a:solidFill>
                <a:latin typeface="Canva Sans"/>
              </a:rPr>
              <a:t>Product ID: 102734</a:t>
            </a:r>
          </a:p>
        </p:txBody>
      </p:sp>
      <p:sp>
        <p:nvSpPr>
          <p:cNvPr name="TextBox 23" id="23"/>
          <p:cNvSpPr txBox="true"/>
          <p:nvPr/>
        </p:nvSpPr>
        <p:spPr>
          <a:xfrm rot="0">
            <a:off x="15187047" y="1560034"/>
            <a:ext cx="2483088" cy="302364"/>
          </a:xfrm>
          <a:prstGeom prst="rect">
            <a:avLst/>
          </a:prstGeom>
        </p:spPr>
        <p:txBody>
          <a:bodyPr anchor="t" rtlCol="false" tIns="0" lIns="0" bIns="0" rIns="0">
            <a:spAutoFit/>
          </a:bodyPr>
          <a:lstStyle/>
          <a:p>
            <a:pPr algn="ctr">
              <a:lnSpc>
                <a:spcPts val="2536"/>
              </a:lnSpc>
            </a:pPr>
            <a:r>
              <a:rPr lang="en-US" sz="1812">
                <a:solidFill>
                  <a:srgbClr val="000000"/>
                </a:solidFill>
                <a:latin typeface="Canva Sans"/>
              </a:rPr>
              <a:t>Product ID: 101692</a:t>
            </a:r>
          </a:p>
        </p:txBody>
      </p:sp>
      <p:pic>
        <p:nvPicPr>
          <p:cNvPr name="Picture 24" id="24"/>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7659121">
            <a:off x="-5583028" y="5655140"/>
            <a:ext cx="7502212" cy="7698166"/>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16644" b="0"/>
          <a:stretch>
            <a:fillRect/>
          </a:stretch>
        </p:blipFill>
        <p:spPr>
          <a:xfrm flipH="false" flipV="false" rot="0">
            <a:off x="633514" y="1542415"/>
            <a:ext cx="11783723" cy="8476169"/>
          </a:xfrm>
          <a:prstGeom prst="rect">
            <a:avLst/>
          </a:prstGeom>
        </p:spPr>
      </p:pic>
      <p:sp>
        <p:nvSpPr>
          <p:cNvPr name="TextBox 3" id="3"/>
          <p:cNvSpPr txBox="true"/>
          <p:nvPr/>
        </p:nvSpPr>
        <p:spPr>
          <a:xfrm rot="0">
            <a:off x="2906750" y="141605"/>
            <a:ext cx="124745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Mask Markets </a:t>
            </a:r>
          </a:p>
        </p:txBody>
      </p:sp>
      <p:sp>
        <p:nvSpPr>
          <p:cNvPr name="TextBox 4" id="4"/>
          <p:cNvSpPr txBox="true"/>
          <p:nvPr/>
        </p:nvSpPr>
        <p:spPr>
          <a:xfrm rot="0">
            <a:off x="12780709" y="1562735"/>
            <a:ext cx="5201082" cy="3580765"/>
          </a:xfrm>
          <a:prstGeom prst="rect">
            <a:avLst/>
          </a:prstGeom>
        </p:spPr>
        <p:txBody>
          <a:bodyPr anchor="t" rtlCol="false" tIns="0" lIns="0" bIns="0" rIns="0">
            <a:spAutoFit/>
          </a:bodyPr>
          <a:lstStyle/>
          <a:p>
            <a:pPr>
              <a:lnSpc>
                <a:spcPts val="4759"/>
              </a:lnSpc>
            </a:pPr>
            <a:r>
              <a:rPr lang="en-US" sz="3399">
                <a:solidFill>
                  <a:srgbClr val="000000"/>
                </a:solidFill>
                <a:latin typeface="Canva Sans"/>
              </a:rPr>
              <a:t>Majority of sales were made in the USA and Russia, suggesting that these two countries may have the highest demand for face masks.</a:t>
            </a:r>
          </a:p>
        </p:txBody>
      </p:sp>
      <p:sp>
        <p:nvSpPr>
          <p:cNvPr name="TextBox 5" id="5"/>
          <p:cNvSpPr txBox="true"/>
          <p:nvPr/>
        </p:nvSpPr>
        <p:spPr>
          <a:xfrm rot="0">
            <a:off x="1028700" y="9191625"/>
            <a:ext cx="5442421"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a:rPr>
              <a:t>*The Values are in %</a:t>
            </a:r>
          </a:p>
        </p:txBody>
      </p:sp>
      <p:sp>
        <p:nvSpPr>
          <p:cNvPr name="TextBox 6" id="6"/>
          <p:cNvSpPr txBox="true"/>
          <p:nvPr/>
        </p:nvSpPr>
        <p:spPr>
          <a:xfrm rot="0">
            <a:off x="12780709" y="9438194"/>
            <a:ext cx="843855" cy="580390"/>
          </a:xfrm>
          <a:prstGeom prst="rect">
            <a:avLst/>
          </a:prstGeom>
        </p:spPr>
        <p:txBody>
          <a:bodyPr anchor="t" rtlCol="false" tIns="0" lIns="0" bIns="0" rIns="0">
            <a:spAutoFit/>
          </a:bodyPr>
          <a:lstStyle/>
          <a:p>
            <a:pPr algn="ctr">
              <a:lnSpc>
                <a:spcPts val="4759"/>
              </a:lnSpc>
            </a:pPr>
            <a:r>
              <a:rPr lang="en-US" sz="3399" u="sng">
                <a:solidFill>
                  <a:srgbClr val="000000"/>
                </a:solidFill>
                <a:latin typeface="Canva Sans"/>
                <a:hlinkClick r:id="rId3" tooltip="https://public.flourish.studio/visualisation/13607488/"/>
              </a:rPr>
              <a:t>Link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52510" y="1229380"/>
            <a:ext cx="13526953" cy="9057620"/>
          </a:xfrm>
          <a:prstGeom prst="rect">
            <a:avLst/>
          </a:prstGeom>
        </p:spPr>
      </p:pic>
      <p:sp>
        <p:nvSpPr>
          <p:cNvPr name="TextBox 3" id="3"/>
          <p:cNvSpPr txBox="true"/>
          <p:nvPr/>
        </p:nvSpPr>
        <p:spPr>
          <a:xfrm rot="0">
            <a:off x="2906750" y="141605"/>
            <a:ext cx="124745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Most commonly used Mask Brands </a:t>
            </a:r>
          </a:p>
        </p:txBody>
      </p:sp>
      <p:sp>
        <p:nvSpPr>
          <p:cNvPr name="TextBox 4" id="4"/>
          <p:cNvSpPr txBox="true"/>
          <p:nvPr/>
        </p:nvSpPr>
        <p:spPr>
          <a:xfrm rot="0">
            <a:off x="14317911" y="1519555"/>
            <a:ext cx="3753050" cy="7181215"/>
          </a:xfrm>
          <a:prstGeom prst="rect">
            <a:avLst/>
          </a:prstGeom>
        </p:spPr>
        <p:txBody>
          <a:bodyPr anchor="t" rtlCol="false" tIns="0" lIns="0" bIns="0" rIns="0">
            <a:spAutoFit/>
          </a:bodyPr>
          <a:lstStyle/>
          <a:p>
            <a:pPr>
              <a:lnSpc>
                <a:spcPts val="4759"/>
              </a:lnSpc>
            </a:pPr>
            <a:r>
              <a:rPr lang="en-US" sz="3399">
                <a:solidFill>
                  <a:srgbClr val="000000"/>
                </a:solidFill>
                <a:latin typeface="Canva Sans"/>
              </a:rPr>
              <a:t>Kitsch, Kosette and SunJoy dominate the market.</a:t>
            </a:r>
          </a:p>
          <a:p>
            <a:pPr>
              <a:lnSpc>
                <a:spcPts val="4759"/>
              </a:lnSpc>
            </a:pPr>
          </a:p>
          <a:p>
            <a:pPr>
              <a:lnSpc>
                <a:spcPts val="4759"/>
              </a:lnSpc>
            </a:pPr>
            <a:r>
              <a:rPr lang="en-US" sz="3399">
                <a:solidFill>
                  <a:srgbClr val="000000"/>
                </a:solidFill>
                <a:latin typeface="Canva Sans"/>
              </a:rPr>
              <a:t>Kitsch has more sales overall, however, Kosette and SunJoy have a bigger market in Russia than Kitsch.</a:t>
            </a:r>
          </a:p>
        </p:txBody>
      </p:sp>
      <p:sp>
        <p:nvSpPr>
          <p:cNvPr name="TextBox 5" id="5"/>
          <p:cNvSpPr txBox="true"/>
          <p:nvPr/>
        </p:nvSpPr>
        <p:spPr>
          <a:xfrm rot="0">
            <a:off x="14317911" y="9706610"/>
            <a:ext cx="843855" cy="580390"/>
          </a:xfrm>
          <a:prstGeom prst="rect">
            <a:avLst/>
          </a:prstGeom>
        </p:spPr>
        <p:txBody>
          <a:bodyPr anchor="t" rtlCol="false" tIns="0" lIns="0" bIns="0" rIns="0">
            <a:spAutoFit/>
          </a:bodyPr>
          <a:lstStyle/>
          <a:p>
            <a:pPr algn="ctr">
              <a:lnSpc>
                <a:spcPts val="4759"/>
              </a:lnSpc>
            </a:pPr>
            <a:r>
              <a:rPr lang="en-US" sz="3399" u="sng">
                <a:solidFill>
                  <a:srgbClr val="000000"/>
                </a:solidFill>
                <a:latin typeface="Canva Sans"/>
                <a:hlinkClick r:id="rId3" tooltip="https://public.flourish.studio/visualisation/13607307/"/>
              </a:rPr>
              <a:t>Link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DAFgh2dJqVE</dc:identifier>
  <dcterms:modified xsi:type="dcterms:W3CDTF">2011-08-01T06:04:30Z</dcterms:modified>
  <cp:revision>1</cp:revision>
  <dc:title>Data</dc:title>
</cp:coreProperties>
</file>